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8" r:id="rId7"/>
    <p:sldId id="263" r:id="rId8"/>
    <p:sldId id="264" r:id="rId9"/>
    <p:sldId id="279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45" autoAdjust="0"/>
  </p:normalViewPr>
  <p:slideViewPr>
    <p:cSldViewPr snapToGrid="0">
      <p:cViewPr>
        <p:scale>
          <a:sx n="150" d="100"/>
          <a:sy n="150" d="100"/>
        </p:scale>
        <p:origin x="474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F74FF8D9-896C-C18F-6CA7-A24D5AF0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88acbf49f_2_189:notes">
            <a:extLst>
              <a:ext uri="{FF2B5EF4-FFF2-40B4-BE49-F238E27FC236}">
                <a16:creationId xmlns:a16="http://schemas.microsoft.com/office/drawing/2014/main" id="{1AB9FEDA-766B-03DE-5ADC-43B89C54E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88acbf49f_2_189:notes">
            <a:extLst>
              <a:ext uri="{FF2B5EF4-FFF2-40B4-BE49-F238E27FC236}">
                <a16:creationId xmlns:a16="http://schemas.microsoft.com/office/drawing/2014/main" id="{9D469EE4-E4CC-0B9A-8BF1-C34BAC1449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One practical advantage is, in this setting no explicit class </a:t>
            </a:r>
            <a:r>
              <a:rPr lang="en-US" dirty="0"/>
              <a:t>conditioning needed for modeling different trajectories, for example diseased and a healthy one.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r>
              <a:rPr lang="en-US" b="1" dirty="0"/>
              <a:t>The observed marginals themselves already provide the conditioning signal.</a:t>
            </a:r>
          </a:p>
        </p:txBody>
      </p:sp>
    </p:spTree>
    <p:extLst>
      <p:ext uri="{BB962C8B-B14F-4D97-AF65-F5344CB8AC3E}">
        <p14:creationId xmlns:p14="http://schemas.microsoft.com/office/powerpoint/2010/main" val="39373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88acbf49f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d88acbf49f_2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 all those details in place, we have these three components in the training objective: the flow drift, the score, and the diffusion.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gives us a three different flavors of models, from simpler deterministic dynamics to stochastic ones.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Each of these variants can be more suitable depending on the </a:t>
            </a:r>
            <a:r>
              <a:rPr lang="en-US" b="1" dirty="0"/>
              <a:t>application and the level of uncertainty in the data</a:t>
            </a:r>
            <a:r>
              <a:rPr lang="en-US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it is also useful computationally, since this decomposition lets us train in</a:t>
            </a:r>
            <a:r>
              <a:rPr lang="en-US" b="1" dirty="0"/>
              <a:t> a simulation-free way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88acbf49f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d88acbf49f_2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88acbf49f_2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d88acbf49f_2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Here is the score matching terms, together with the drift this allows us to train the model in a simulation free way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88acbf49f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d88acbf49f_2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Finally, we have the diffusion term.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88acbf49f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d88acbf49f_2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So here is the learned diffusion term we talked about in earlier slide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And we show that adding this term into the objective is fine and doesn’t mess up the optimization of drift/score.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d88acbf49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d88acbf49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first evaluate the method on synthetic data with </a:t>
            </a:r>
            <a:r>
              <a:rPr lang="en-US" b="1" dirty="0"/>
              <a:t>eight timepoints</a:t>
            </a:r>
            <a:r>
              <a:rPr lang="en-US" dirty="0"/>
              <a:t>, where each marginal is Gaussian.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We compare with most relevant method. And as you can see our method yields a better results.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88acbf49f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88acbf49f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here we can see the motion of hands.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88acbf49f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88acbf49f_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dirty="0"/>
              <a:t>So were can see a brain of Alzheimer’s patient.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="1" dirty="0"/>
              <a:t>The changes are bit subtle here around the black region here which is the ventricle.  </a:t>
            </a:r>
            <a:endParaRPr b="1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d88acbf49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d88acbf49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We also evaluate the method on a </a:t>
            </a:r>
            <a:r>
              <a:rPr lang="en-US" b="1" dirty="0"/>
              <a:t>downstream task of early Alzheimer’s identification through forecasting.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start from the observations </a:t>
            </a:r>
            <a:r>
              <a:rPr lang="en-US" b="1" dirty="0"/>
              <a:t>available up to 18 months and classify,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then use the model to roll </a:t>
            </a:r>
            <a:r>
              <a:rPr lang="en-US" b="1" dirty="0"/>
              <a:t>the trajectory forward to 36 months and then run the classifier on that predicted future state. </a:t>
            </a:r>
            <a:r>
              <a:rPr lang="en-US" b="0" dirty="0"/>
              <a:t>This leads to a 9.1% improvement in classification.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That means we can possibly identify 9 more people 1.5years early.</a:t>
            </a: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88acbf49f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88acbf49f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let's </a:t>
            </a:r>
            <a:r>
              <a:rPr lang="en-US" b="1" dirty="0"/>
              <a:t>recall the standard flow matching setting for a bit, where we usually have two distributions, a source and a target, and construct a probability path connecting them.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r>
              <a:rPr lang="en-US" b="1" dirty="0"/>
              <a:t>And often it's just a linear interpolation, and the model learns to push the probability mass along that path.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However, this standard formulation is limited because </a:t>
            </a:r>
            <a:r>
              <a:rPr lang="en-US" b="1" dirty="0"/>
              <a:t>it only accounts for these two marginals.</a:t>
            </a:r>
            <a:endParaRPr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0D4426B2-BB04-4525-DCB3-4F128B538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88acbf49f_3_18:notes">
            <a:extLst>
              <a:ext uri="{FF2B5EF4-FFF2-40B4-BE49-F238E27FC236}">
                <a16:creationId xmlns:a16="http://schemas.microsoft.com/office/drawing/2014/main" id="{67BF4F9C-6513-7E9A-E2DB-22F8CF3394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d88acbf49f_3_18:notes">
            <a:extLst>
              <a:ext uri="{FF2B5EF4-FFF2-40B4-BE49-F238E27FC236}">
                <a16:creationId xmlns:a16="http://schemas.microsoft.com/office/drawing/2014/main" id="{5A477FA9-DF92-5B05-C1B2-ABFEACCD48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8450"/>
            <a:r>
              <a:rPr lang="en-US" sz="1100" b="1" dirty="0"/>
              <a:t>Pairwise, Rolling window and Spline based methods has limitation when it comes to Longitudinal data.</a:t>
            </a:r>
          </a:p>
          <a:p>
            <a:pPr marL="457200" indent="-298450"/>
            <a:endParaRPr lang="en-US" sz="1100" b="1" dirty="0"/>
          </a:p>
          <a:p>
            <a:pPr marL="457200" indent="-298450"/>
            <a:endParaRPr lang="en-US" sz="1100" b="1" dirty="0"/>
          </a:p>
          <a:p>
            <a:pPr marL="457200" indent="-298450"/>
            <a:r>
              <a:rPr lang="en-US" sz="1100" b="1" dirty="0"/>
              <a:t>Our path construction scheme improves over these.</a:t>
            </a:r>
          </a:p>
          <a:p>
            <a:pPr marL="457200" indent="-298450"/>
            <a:endParaRPr lang="en-US" sz="1100" b="1" dirty="0"/>
          </a:p>
          <a:p>
            <a:pPr marL="457200" indent="-298450"/>
            <a:endParaRPr lang="en-US" sz="1100" b="1" dirty="0"/>
          </a:p>
          <a:p>
            <a:pPr marL="457200" indent="-298450"/>
            <a:r>
              <a:rPr lang="en-US" sz="1100" b="1" dirty="0"/>
              <a:t>We also learn residual variability around the mean path leading to further improvement. </a:t>
            </a:r>
          </a:p>
          <a:p>
            <a:pPr marL="457200" indent="-298450"/>
            <a:endParaRPr lang="en-US" sz="1100" b="1" dirty="0"/>
          </a:p>
          <a:p>
            <a:pPr marL="457200" indent="-298450"/>
            <a:endParaRPr lang="en-US" sz="1100" b="1" dirty="0"/>
          </a:p>
          <a:p>
            <a:pPr marL="457200" indent="-298450"/>
            <a:r>
              <a:rPr lang="en-US" sz="1100" b="1" dirty="0"/>
              <a:t>We show strong results on real-word use case </a:t>
            </a:r>
          </a:p>
          <a:p>
            <a:pPr marL="285750" indent="-171450"/>
            <a:endParaRPr lang="en-US" sz="11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234862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D3BED7F-31BA-85C0-7574-937C85E8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89215C85-8ABF-824F-1214-BB21A19FC0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1B8184F-4584-F203-606C-0995C8AABB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 score tells the model how to correct stochastic perturbations, so samples stay in plausible, high-density regions of the data space.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 diffusion controls the </a:t>
            </a:r>
            <a:r>
              <a:rPr lang="en-US" b="1" dirty="0"/>
              <a:t>strength of the stochastic perturbation</a:t>
            </a:r>
            <a:r>
              <a:rPr lang="en-US" dirty="0"/>
              <a:t> around the main path, while the score tells the model how to correct that perturbation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43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d88acbf49f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d88acbf49f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now what if we have something like this? </a:t>
            </a:r>
            <a:r>
              <a:rPr lang="en-US" b="1" dirty="0"/>
              <a:t>Multiple observations along the path!</a:t>
            </a:r>
            <a:r>
              <a:rPr lang="en-US" dirty="0"/>
              <a:t> How do we construct </a:t>
            </a:r>
            <a:r>
              <a:rPr lang="en-US" b="1" dirty="0"/>
              <a:t>the path and learn with flow matching</a:t>
            </a:r>
            <a:r>
              <a:rPr lang="en-US" dirty="0"/>
              <a:t>?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88acbf49f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88acbf49f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Well! A straightforward thing people tried out is to model </a:t>
            </a:r>
            <a:r>
              <a:rPr lang="en-US" b="1" dirty="0"/>
              <a:t>pairwise transitions</a:t>
            </a:r>
            <a:r>
              <a:rPr lang="en-US" dirty="0"/>
              <a:t> between consecutive observations.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 you can intuitively understand that </a:t>
            </a:r>
            <a:r>
              <a:rPr lang="en-US" b="1" dirty="0"/>
              <a:t>this only gives local transitions</a:t>
            </a:r>
            <a:r>
              <a:rPr lang="en-US" dirty="0"/>
              <a:t>; it does not guarantee a </a:t>
            </a:r>
            <a:r>
              <a:rPr lang="en-US" b="1" dirty="0"/>
              <a:t>globally consistent</a:t>
            </a:r>
            <a:r>
              <a:rPr lang="en-US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it also </a:t>
            </a:r>
            <a:r>
              <a:rPr lang="en-US" b="1" dirty="0"/>
              <a:t>struggles with temporal alignment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88acbf49f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88acbf49f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Another simple option is </a:t>
            </a:r>
            <a:r>
              <a:rPr lang="en-US" b="1" dirty="0"/>
              <a:t>piecewise linear interpolation</a:t>
            </a:r>
            <a:r>
              <a:rPr lang="en-US" dirty="0"/>
              <a:t> between observed timepoints.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This works somewhat better than pairwise,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but it creates </a:t>
            </a:r>
            <a:r>
              <a:rPr lang="en-US" b="1" dirty="0"/>
              <a:t>sharp transitions at the intermediate marginals</a:t>
            </a:r>
            <a:r>
              <a:rPr lang="en-US" dirty="0"/>
              <a:t>, because the direction changes abruptly from one segment to the next.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 a result, the </a:t>
            </a:r>
            <a:r>
              <a:rPr lang="en-US" b="1" dirty="0"/>
              <a:t>trajectory is not smooth and can behave poorly around those intermediate observations</a:t>
            </a: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EA44CD6C-BB9D-0462-B989-3FAC8FA0F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88acbf49f_2_69:notes">
            <a:extLst>
              <a:ext uri="{FF2B5EF4-FFF2-40B4-BE49-F238E27FC236}">
                <a16:creationId xmlns:a16="http://schemas.microsoft.com/office/drawing/2014/main" id="{29D98081-C6D1-FD2D-6E4D-1BCED2D1EA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88acbf49f_2_69:notes">
            <a:extLst>
              <a:ext uri="{FF2B5EF4-FFF2-40B4-BE49-F238E27FC236}">
                <a16:creationId xmlns:a16="http://schemas.microsoft.com/office/drawing/2014/main" id="{2B554822-851C-C063-A731-95D32DBE0C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Another idea is to fit splines through the observations. </a:t>
            </a:r>
            <a:r>
              <a:rPr lang="en-US" b="1" dirty="0"/>
              <a:t>But in high-dimensional settings, spline fitting can become noisy and unstable, especially with irregular sparse observation.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So, then the question becomes: what is a better way of constructing probability path through multiple observed marginals?</a:t>
            </a:r>
          </a:p>
        </p:txBody>
      </p:sp>
    </p:spTree>
    <p:extLst>
      <p:ext uri="{BB962C8B-B14F-4D97-AF65-F5344CB8AC3E}">
        <p14:creationId xmlns:p14="http://schemas.microsoft.com/office/powerpoint/2010/main" val="300936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88acbf49f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d88acbf49f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Our method, addresses this problem via a quadratic interpolation with look ahead scheme.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Conceptually this sits between a </a:t>
            </a:r>
            <a:r>
              <a:rPr lang="en-US" b="1" dirty="0"/>
              <a:t> piecewise linear interpolation</a:t>
            </a:r>
            <a:r>
              <a:rPr lang="en-US" dirty="0"/>
              <a:t>, and a</a:t>
            </a:r>
            <a:r>
              <a:rPr lang="en-US" b="1" dirty="0"/>
              <a:t> spline-based constructions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88acbf49f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88acbf49f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Now this path and the </a:t>
            </a:r>
            <a:r>
              <a:rPr lang="en-US" b="1" dirty="0"/>
              <a:t>drift learnt on it represents the mean evolution of the trajectories.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in practice, the actual </a:t>
            </a:r>
            <a:r>
              <a:rPr lang="en-US" b="1" dirty="0"/>
              <a:t>dynamics can still deviate from this mean path.  So we learn a diffusion coefficient to capture the </a:t>
            </a:r>
            <a:r>
              <a:rPr lang="en-US" dirty="0"/>
              <a:t>remaining variability around it.</a:t>
            </a: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19342D00-924F-E362-1799-BE0EBBB7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88acbf49f_2_189:notes">
            <a:extLst>
              <a:ext uri="{FF2B5EF4-FFF2-40B4-BE49-F238E27FC236}">
                <a16:creationId xmlns:a16="http://schemas.microsoft.com/office/drawing/2014/main" id="{68D0A580-93E7-4E54-D33A-1B2EA5770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88acbf49f_2_189:notes">
            <a:extLst>
              <a:ext uri="{FF2B5EF4-FFF2-40B4-BE49-F238E27FC236}">
                <a16:creationId xmlns:a16="http://schemas.microsoft.com/office/drawing/2014/main" id="{69778FAC-20B1-EDCA-1623-51DC0F63C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With this construction, we show that can learn globally consistent, stochastic dynamics from sparse and noisy data.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566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mp4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4.mp4"/><Relationship Id="rId7" Type="http://schemas.openxmlformats.org/officeDocument/2006/relationships/image" Target="../media/image2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4.mp4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25" y="1307275"/>
            <a:ext cx="9144000" cy="2352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9400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lt1"/>
                </a:solidFill>
              </a:rPr>
              <a:t>Longitudinal Flow Matching for Trajectory Modeling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7500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550">
                <a:solidFill>
                  <a:schemeClr val="lt1"/>
                </a:solidFill>
              </a:rPr>
              <a:t>Mohammad Mohaiminul Islam </a:t>
            </a:r>
            <a:r>
              <a:rPr lang="en" sz="1550">
                <a:solidFill>
                  <a:srgbClr val="0391A1"/>
                </a:solidFill>
              </a:rPr>
              <a:t>— </a:t>
            </a:r>
            <a:r>
              <a:rPr lang="en" sz="1550">
                <a:solidFill>
                  <a:schemeClr val="lt1"/>
                </a:solidFill>
              </a:rPr>
              <a:t>Thijs P. Kuipers </a:t>
            </a:r>
            <a:r>
              <a:rPr lang="en" sz="1550">
                <a:solidFill>
                  <a:srgbClr val="0391A1"/>
                </a:solidFill>
              </a:rPr>
              <a:t>—</a:t>
            </a:r>
            <a:r>
              <a:rPr lang="en" sz="1550">
                <a:solidFill>
                  <a:schemeClr val="lt1"/>
                </a:solidFill>
              </a:rPr>
              <a:t> Sharvaree Vadgama </a:t>
            </a:r>
            <a:r>
              <a:rPr lang="en" sz="1550">
                <a:solidFill>
                  <a:srgbClr val="0391A1"/>
                </a:solidFill>
              </a:rPr>
              <a:t>—</a:t>
            </a:r>
            <a:r>
              <a:rPr lang="en" sz="1550">
                <a:solidFill>
                  <a:schemeClr val="lt1"/>
                </a:solidFill>
              </a:rPr>
              <a:t> Coen de Vente	</a:t>
            </a:r>
            <a:endParaRPr sz="155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550">
                <a:solidFill>
                  <a:schemeClr val="lt1"/>
                </a:solidFill>
              </a:rPr>
              <a:t>Afsana Khan </a:t>
            </a:r>
            <a:r>
              <a:rPr lang="en" sz="1550">
                <a:solidFill>
                  <a:srgbClr val="0391A1"/>
                </a:solidFill>
              </a:rPr>
              <a:t>—</a:t>
            </a:r>
            <a:r>
              <a:rPr lang="en" sz="1550">
                <a:solidFill>
                  <a:schemeClr val="lt1"/>
                </a:solidFill>
              </a:rPr>
              <a:t> Clara I. Sánchez </a:t>
            </a:r>
            <a:r>
              <a:rPr lang="en" sz="1550">
                <a:solidFill>
                  <a:srgbClr val="0391A1"/>
                </a:solidFill>
              </a:rPr>
              <a:t>—</a:t>
            </a:r>
            <a:r>
              <a:rPr lang="en" sz="1550">
                <a:solidFill>
                  <a:schemeClr val="lt1"/>
                </a:solidFill>
              </a:rPr>
              <a:t> Erik J. Bekkers</a:t>
            </a:r>
            <a:endParaRPr sz="1550"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869557"/>
            <a:ext cx="4428130" cy="99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AB8BD-DF96-E9C6-F71E-8C81E29E7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10" y="63193"/>
            <a:ext cx="2204641" cy="1153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396AB-2478-86AC-7075-85862288E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491" y="390150"/>
            <a:ext cx="1492741" cy="486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E10B0-1C62-AEEA-C65A-79F59761C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227" y="189034"/>
            <a:ext cx="1538291" cy="873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76B6B7-73DA-72F3-2E3C-E400450B3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168" y="358402"/>
            <a:ext cx="563343" cy="563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9655DD33-4AAD-8F84-7DF0-FDBADDF2F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>
            <a:extLst>
              <a:ext uri="{FF2B5EF4-FFF2-40B4-BE49-F238E27FC236}">
                <a16:creationId xmlns:a16="http://schemas.microsoft.com/office/drawing/2014/main" id="{88E8AF99-B659-D538-7E29-5407547B8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Interpolative Multi-Marginal Flow Matching (IMMFM)</a:t>
            </a:r>
            <a:endParaRPr dirty="0"/>
          </a:p>
        </p:txBody>
      </p:sp>
      <p:sp>
        <p:nvSpPr>
          <p:cNvPr id="165" name="Google Shape;165;p22">
            <a:extLst>
              <a:ext uri="{FF2B5EF4-FFF2-40B4-BE49-F238E27FC236}">
                <a16:creationId xmlns:a16="http://schemas.microsoft.com/office/drawing/2014/main" id="{1A842CC3-266F-49B4-3143-3E37B50A1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300" y="3401695"/>
            <a:ext cx="8477400" cy="14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2105" algn="just">
              <a:lnSpc>
                <a:spcPct val="140000"/>
              </a:lnSpc>
              <a:buSzPts val="1630"/>
            </a:pPr>
            <a:r>
              <a:rPr lang="en" sz="1600" b="1" dirty="0">
                <a:solidFill>
                  <a:schemeClr val="accent4"/>
                </a:solidFill>
              </a:rPr>
              <a:t>Resolves </a:t>
            </a:r>
            <a:r>
              <a:rPr lang="en-US" sz="1600" dirty="0"/>
              <a:t>unstable, expensive spline fitting via quadratic interpolation with look-ahead.</a:t>
            </a:r>
          </a:p>
          <a:p>
            <a:pPr marL="457200" lvl="0" indent="-332105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en" sz="1600" b="1" dirty="0">
                <a:solidFill>
                  <a:srgbClr val="6AA84F"/>
                </a:solidFill>
              </a:rPr>
              <a:t>Absorbs </a:t>
            </a:r>
            <a:r>
              <a:rPr lang="en" sz="1600" dirty="0"/>
              <a:t>complex volatility ignored by the smooth drift → learned diffusion coefficient</a:t>
            </a:r>
          </a:p>
          <a:p>
            <a:pPr indent="-332105" algn="just">
              <a:lnSpc>
                <a:spcPct val="140000"/>
              </a:lnSpc>
              <a:buSzPts val="1630"/>
            </a:pPr>
            <a:r>
              <a:rPr lang="en-US" sz="1600" b="1" dirty="0">
                <a:solidFill>
                  <a:schemeClr val="accent1"/>
                </a:solidFill>
              </a:rPr>
              <a:t>Learns</a:t>
            </a:r>
            <a:r>
              <a:rPr lang="en-US" sz="1600" dirty="0"/>
              <a:t> globally consistent, stochastic dynamics from noisy sparse data.</a:t>
            </a:r>
          </a:p>
          <a:p>
            <a:pPr indent="-332105" algn="just">
              <a:lnSpc>
                <a:spcPct val="140000"/>
              </a:lnSpc>
              <a:buSzPts val="1630"/>
            </a:pPr>
            <a:r>
              <a:rPr lang="en-US" sz="1600" b="1" dirty="0"/>
              <a:t>Practical conditioning</a:t>
            </a:r>
            <a:r>
              <a:rPr lang="en-US" sz="1600" dirty="0"/>
              <a:t> → no explicit class conditioning required!</a:t>
            </a:r>
          </a:p>
          <a:p>
            <a:pPr indent="-332105" algn="just">
              <a:lnSpc>
                <a:spcPct val="140000"/>
              </a:lnSpc>
              <a:buSzPts val="1630"/>
            </a:pPr>
            <a:endParaRPr lang="en-US" sz="1600" dirty="0"/>
          </a:p>
        </p:txBody>
      </p:sp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1E0C9DA9-254C-CBC0-AA4B-46B249F42FEC}"/>
              </a:ext>
            </a:extLst>
          </p:cNvPr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2" title="fig1-1.png">
            <a:extLst>
              <a:ext uri="{FF2B5EF4-FFF2-40B4-BE49-F238E27FC236}">
                <a16:creationId xmlns:a16="http://schemas.microsoft.com/office/drawing/2014/main" id="{517073B7-B15C-61FB-E4D7-2FE2E95E11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1063" b="7860"/>
          <a:stretch/>
        </p:blipFill>
        <p:spPr>
          <a:xfrm>
            <a:off x="666601" y="1140950"/>
            <a:ext cx="4158976" cy="201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title="fig1-1.png">
            <a:extLst>
              <a:ext uri="{FF2B5EF4-FFF2-40B4-BE49-F238E27FC236}">
                <a16:creationId xmlns:a16="http://schemas.microsoft.com/office/drawing/2014/main" id="{815556B6-AC4A-0573-FD93-EC9BDE97D8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402" t="-2884" r="-1248" b="69502"/>
          <a:stretch/>
        </p:blipFill>
        <p:spPr>
          <a:xfrm>
            <a:off x="5588363" y="2220600"/>
            <a:ext cx="2814776" cy="103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>
            <a:extLst>
              <a:ext uri="{FF2B5EF4-FFF2-40B4-BE49-F238E27FC236}">
                <a16:creationId xmlns:a16="http://schemas.microsoft.com/office/drawing/2014/main" id="{841BCA14-FE02-AF1A-1C1F-7D8915B7D4CA}"/>
              </a:ext>
            </a:extLst>
          </p:cNvPr>
          <p:cNvSpPr txBox="1"/>
          <p:nvPr/>
        </p:nvSpPr>
        <p:spPr>
          <a:xfrm>
            <a:off x="5470475" y="1140950"/>
            <a:ext cx="3303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500" dirty="0">
                <a:solidFill>
                  <a:schemeClr val="dk1"/>
                </a:solidFill>
              </a:rPr>
              <a:t>Quadratic Interp. with </a:t>
            </a:r>
            <a:r>
              <a:rPr lang="en-US" sz="1500" dirty="0"/>
              <a:t>look-ahead</a:t>
            </a:r>
            <a:endParaRPr lang="en-US" sz="1500" dirty="0">
              <a:solidFill>
                <a:schemeClr val="dk1"/>
              </a:solidFill>
            </a:endParaRPr>
          </a:p>
        </p:txBody>
      </p:sp>
      <p:sp>
        <p:nvSpPr>
          <p:cNvPr id="3" name="Google Shape;171;p22">
            <a:extLst>
              <a:ext uri="{FF2B5EF4-FFF2-40B4-BE49-F238E27FC236}">
                <a16:creationId xmlns:a16="http://schemas.microsoft.com/office/drawing/2014/main" id="{C79FA5F1-F4AD-728E-6F63-BF09EF839EE3}"/>
              </a:ext>
            </a:extLst>
          </p:cNvPr>
          <p:cNvSpPr/>
          <p:nvPr/>
        </p:nvSpPr>
        <p:spPr>
          <a:xfrm>
            <a:off x="5124822" y="2187845"/>
            <a:ext cx="3741858" cy="1039500"/>
          </a:xfrm>
          <a:prstGeom prst="roundRect">
            <a:avLst>
              <a:gd name="adj" fmla="val 10993"/>
            </a:avLst>
          </a:prstGeom>
          <a:solidFill>
            <a:srgbClr val="FFFFFF">
              <a:alpha val="50000"/>
            </a:srgbClr>
          </a:solidFill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B8CDE-540C-4058-8DF2-E74DC68A8485}"/>
                  </a:ext>
                </a:extLst>
              </p:cNvPr>
              <p:cNvSpPr txBox="1"/>
              <p:nvPr/>
            </p:nvSpPr>
            <p:spPr>
              <a:xfrm>
                <a:off x="4800632" y="1500620"/>
                <a:ext cx="4343368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B8CDE-540C-4058-8DF2-E74DC68A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32" y="1500620"/>
                <a:ext cx="4343368" cy="403316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71;p22">
            <a:extLst>
              <a:ext uri="{FF2B5EF4-FFF2-40B4-BE49-F238E27FC236}">
                <a16:creationId xmlns:a16="http://schemas.microsoft.com/office/drawing/2014/main" id="{9D3EE646-E24D-DCDD-2EB2-5F162EE24D2D}"/>
              </a:ext>
            </a:extLst>
          </p:cNvPr>
          <p:cNvSpPr/>
          <p:nvPr/>
        </p:nvSpPr>
        <p:spPr>
          <a:xfrm>
            <a:off x="488749" y="1048205"/>
            <a:ext cx="4336827" cy="2246731"/>
          </a:xfrm>
          <a:prstGeom prst="roundRect">
            <a:avLst>
              <a:gd name="adj" fmla="val 10993"/>
            </a:avLst>
          </a:prstGeom>
          <a:solidFill>
            <a:srgbClr val="FFFFFF">
              <a:alpha val="50000"/>
            </a:srgbClr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2">
            <a:extLst>
              <a:ext uri="{FF2B5EF4-FFF2-40B4-BE49-F238E27FC236}">
                <a16:creationId xmlns:a16="http://schemas.microsoft.com/office/drawing/2014/main" id="{C831A119-B0FF-9C1E-A002-21028D702B34}"/>
              </a:ext>
            </a:extLst>
          </p:cNvPr>
          <p:cNvSpPr/>
          <p:nvPr/>
        </p:nvSpPr>
        <p:spPr>
          <a:xfrm>
            <a:off x="5108157" y="1077619"/>
            <a:ext cx="3741858" cy="1039500"/>
          </a:xfrm>
          <a:prstGeom prst="roundRect">
            <a:avLst>
              <a:gd name="adj" fmla="val 10993"/>
            </a:avLst>
          </a:prstGeom>
          <a:solidFill>
            <a:srgbClr val="FFFFFF">
              <a:alpha val="50000"/>
            </a:srgbClr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551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Objective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318975" y="1108850"/>
            <a:ext cx="8520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Optimize </a:t>
            </a:r>
            <a:r>
              <a:rPr lang="en" sz="1600" b="1"/>
              <a:t>three </a:t>
            </a:r>
            <a:r>
              <a:rPr lang="en" sz="1600"/>
              <a:t>decoupled components: </a:t>
            </a:r>
            <a:r>
              <a:rPr lang="en" sz="1600" b="1">
                <a:solidFill>
                  <a:schemeClr val="accent1"/>
                </a:solidFill>
              </a:rPr>
              <a:t>1)</a:t>
            </a:r>
            <a:r>
              <a:rPr lang="en" sz="1600"/>
              <a:t> Flow drift       , </a:t>
            </a:r>
            <a:r>
              <a:rPr lang="en" sz="1600" b="1">
                <a:solidFill>
                  <a:schemeClr val="accent4"/>
                </a:solidFill>
              </a:rPr>
              <a:t>2)</a:t>
            </a:r>
            <a:r>
              <a:rPr lang="en" sz="1600"/>
              <a:t> Score      , </a:t>
            </a:r>
            <a:r>
              <a:rPr lang="en" sz="1600" b="1">
                <a:solidFill>
                  <a:srgbClr val="6AA84F"/>
                </a:solidFill>
              </a:rPr>
              <a:t>3)</a:t>
            </a:r>
            <a:r>
              <a:rPr lang="en" sz="1600"/>
              <a:t> Diffusion      .</a:t>
            </a:r>
            <a:endParaRPr sz="1600"/>
          </a:p>
        </p:txBody>
      </p:sp>
      <p:sp>
        <p:nvSpPr>
          <p:cNvPr id="180" name="Google Shape;180;p23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422" y="1233689"/>
            <a:ext cx="259661" cy="2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339" y="1221220"/>
            <a:ext cx="273697" cy="23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1354" y="1120244"/>
            <a:ext cx="263170" cy="36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Objective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318975" y="1108850"/>
            <a:ext cx="8520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Optimize </a:t>
            </a:r>
            <a:r>
              <a:rPr lang="en" sz="1600" b="1"/>
              <a:t>three </a:t>
            </a:r>
            <a:r>
              <a:rPr lang="en" sz="1600"/>
              <a:t>decoupled components: </a:t>
            </a:r>
            <a:r>
              <a:rPr lang="en" sz="1600" b="1">
                <a:solidFill>
                  <a:schemeClr val="accent1"/>
                </a:solidFill>
              </a:rPr>
              <a:t>1)</a:t>
            </a:r>
            <a:r>
              <a:rPr lang="en" sz="1600"/>
              <a:t> Flow drift       , </a:t>
            </a:r>
            <a:r>
              <a:rPr lang="en" sz="1600" b="1">
                <a:solidFill>
                  <a:schemeClr val="accent4"/>
                </a:solidFill>
              </a:rPr>
              <a:t>2)</a:t>
            </a:r>
            <a:r>
              <a:rPr lang="en" sz="1600"/>
              <a:t> Score      , </a:t>
            </a:r>
            <a:r>
              <a:rPr lang="en" sz="1600" b="1">
                <a:solidFill>
                  <a:srgbClr val="6AA84F"/>
                </a:solidFill>
              </a:rPr>
              <a:t>3)</a:t>
            </a:r>
            <a:r>
              <a:rPr lang="en" sz="1600"/>
              <a:t> Diffusion      .</a:t>
            </a:r>
            <a:endParaRPr sz="1600"/>
          </a:p>
        </p:txBody>
      </p:sp>
      <p:sp>
        <p:nvSpPr>
          <p:cNvPr id="190" name="Google Shape;190;p24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422" y="1233689"/>
            <a:ext cx="259661" cy="2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339" y="1221220"/>
            <a:ext cx="273697" cy="23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1354" y="1120244"/>
            <a:ext cx="263170" cy="3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568" y="1799710"/>
            <a:ext cx="4035322" cy="40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5752625" y="1792484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→ </a:t>
            </a:r>
            <a:r>
              <a:rPr lang="en" sz="1600">
                <a:solidFill>
                  <a:schemeClr val="accent1"/>
                </a:solidFill>
              </a:rPr>
              <a:t>O-IMMFM:</a:t>
            </a:r>
            <a:r>
              <a:rPr lang="en" sz="1600">
                <a:solidFill>
                  <a:schemeClr val="dk2"/>
                </a:solidFill>
              </a:rPr>
              <a:t> Deterministic ODE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Objective</a:t>
            </a:r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318975" y="1108850"/>
            <a:ext cx="8520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Optimize </a:t>
            </a:r>
            <a:r>
              <a:rPr lang="en" sz="1600" b="1"/>
              <a:t>three </a:t>
            </a:r>
            <a:r>
              <a:rPr lang="en" sz="1600"/>
              <a:t>decoupled components: </a:t>
            </a:r>
            <a:r>
              <a:rPr lang="en" sz="1600" b="1">
                <a:solidFill>
                  <a:schemeClr val="accent1"/>
                </a:solidFill>
              </a:rPr>
              <a:t>1)</a:t>
            </a:r>
            <a:r>
              <a:rPr lang="en" sz="1600"/>
              <a:t> Flow drift       , </a:t>
            </a:r>
            <a:r>
              <a:rPr lang="en" sz="1600" b="1">
                <a:solidFill>
                  <a:schemeClr val="accent4"/>
                </a:solidFill>
              </a:rPr>
              <a:t>2)</a:t>
            </a:r>
            <a:r>
              <a:rPr lang="en" sz="1600"/>
              <a:t> Score      , </a:t>
            </a:r>
            <a:r>
              <a:rPr lang="en" sz="1600" b="1">
                <a:solidFill>
                  <a:srgbClr val="6AA84F"/>
                </a:solidFill>
              </a:rPr>
              <a:t>3)</a:t>
            </a:r>
            <a:r>
              <a:rPr lang="en" sz="1600"/>
              <a:t> Diffusion      .</a:t>
            </a:r>
            <a:endParaRPr sz="1600"/>
          </a:p>
        </p:txBody>
      </p:sp>
      <p:sp>
        <p:nvSpPr>
          <p:cNvPr id="202" name="Google Shape;202;p25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422" y="1233689"/>
            <a:ext cx="259661" cy="2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339" y="1221220"/>
            <a:ext cx="273697" cy="23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1354" y="1120244"/>
            <a:ext cx="263170" cy="3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568" y="1799710"/>
            <a:ext cx="4035322" cy="40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5425" y="2398411"/>
            <a:ext cx="3686296" cy="4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5752625" y="1792484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→ </a:t>
            </a:r>
            <a:r>
              <a:rPr lang="en" sz="1600">
                <a:solidFill>
                  <a:schemeClr val="accent1"/>
                </a:solidFill>
              </a:rPr>
              <a:t>O-IMMFM:</a:t>
            </a:r>
            <a:r>
              <a:rPr lang="en" sz="1600">
                <a:solidFill>
                  <a:schemeClr val="dk2"/>
                </a:solidFill>
              </a:rPr>
              <a:t> Deterministic ODE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5752625" y="2368188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→ </a:t>
            </a:r>
            <a:r>
              <a:rPr lang="en" sz="1600">
                <a:solidFill>
                  <a:schemeClr val="accent4"/>
                </a:solidFill>
              </a:rPr>
              <a:t>S-IMMFM: </a:t>
            </a:r>
            <a:r>
              <a:rPr lang="en" sz="1600">
                <a:solidFill>
                  <a:schemeClr val="dk2"/>
                </a:solidFill>
              </a:rPr>
              <a:t>Stochastic SDE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Objective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318975" y="1108850"/>
            <a:ext cx="8520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Optimize </a:t>
            </a:r>
            <a:r>
              <a:rPr lang="en" sz="1600" b="1" dirty="0"/>
              <a:t>three </a:t>
            </a:r>
            <a:r>
              <a:rPr lang="en" sz="1600" dirty="0"/>
              <a:t>decoupled components: </a:t>
            </a:r>
            <a:r>
              <a:rPr lang="en" sz="1600" b="1" dirty="0">
                <a:solidFill>
                  <a:schemeClr val="accent1"/>
                </a:solidFill>
              </a:rPr>
              <a:t>1)</a:t>
            </a:r>
            <a:r>
              <a:rPr lang="en" sz="1600" dirty="0"/>
              <a:t> Flow drift       , </a:t>
            </a:r>
            <a:r>
              <a:rPr lang="en" sz="1600" b="1" dirty="0">
                <a:solidFill>
                  <a:schemeClr val="accent4"/>
                </a:solidFill>
              </a:rPr>
              <a:t>2)</a:t>
            </a:r>
            <a:r>
              <a:rPr lang="en" sz="1600" dirty="0"/>
              <a:t> Score      , </a:t>
            </a:r>
            <a:r>
              <a:rPr lang="en" sz="1600" b="1" dirty="0">
                <a:solidFill>
                  <a:srgbClr val="6AA84F"/>
                </a:solidFill>
              </a:rPr>
              <a:t>3)</a:t>
            </a:r>
            <a:r>
              <a:rPr lang="en" sz="1600" dirty="0"/>
              <a:t> Diffusion      .</a:t>
            </a:r>
            <a:endParaRPr sz="1600" dirty="0"/>
          </a:p>
        </p:txBody>
      </p:sp>
      <p:sp>
        <p:nvSpPr>
          <p:cNvPr id="216" name="Google Shape;216;p26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422" y="1233689"/>
            <a:ext cx="259661" cy="2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339" y="1221220"/>
            <a:ext cx="273697" cy="23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1354" y="1120244"/>
            <a:ext cx="263170" cy="3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568" y="1799710"/>
            <a:ext cx="4035322" cy="40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5425" y="2398411"/>
            <a:ext cx="3686296" cy="4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36296" y="2970507"/>
            <a:ext cx="1879007" cy="39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5752625" y="1792484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→ </a:t>
            </a:r>
            <a:r>
              <a:rPr lang="en" sz="1600">
                <a:solidFill>
                  <a:schemeClr val="accent1"/>
                </a:solidFill>
              </a:rPr>
              <a:t>O-IMMFM:</a:t>
            </a:r>
            <a:r>
              <a:rPr lang="en" sz="1600">
                <a:solidFill>
                  <a:schemeClr val="dk2"/>
                </a:solidFill>
              </a:rPr>
              <a:t> Deterministic ODE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5752625" y="2368188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→ </a:t>
            </a:r>
            <a:r>
              <a:rPr lang="en" sz="1600">
                <a:solidFill>
                  <a:schemeClr val="accent4"/>
                </a:solidFill>
              </a:rPr>
              <a:t>S-IMMFM: </a:t>
            </a:r>
            <a:r>
              <a:rPr lang="en" sz="1600">
                <a:solidFill>
                  <a:schemeClr val="dk2"/>
                </a:solidFill>
              </a:rPr>
              <a:t>Stochastic SDE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5753480" y="2936576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→ </a:t>
            </a:r>
            <a:r>
              <a:rPr lang="en" sz="1600">
                <a:solidFill>
                  <a:srgbClr val="6AA84F"/>
                </a:solidFill>
              </a:rPr>
              <a:t>SU-IMMFM:</a:t>
            </a:r>
            <a:r>
              <a:rPr lang="en" sz="1600">
                <a:solidFill>
                  <a:schemeClr val="dk2"/>
                </a:solidFill>
              </a:rPr>
              <a:t> SDE + diffusion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/>
          <p:nvPr/>
        </p:nvSpPr>
        <p:spPr>
          <a:xfrm>
            <a:off x="310273" y="3853293"/>
            <a:ext cx="8520600" cy="714300"/>
          </a:xfrm>
          <a:prstGeom prst="roundRect">
            <a:avLst>
              <a:gd name="adj" fmla="val 25202"/>
            </a:avLst>
          </a:prstGeom>
          <a:solidFill>
            <a:srgbClr val="F3F3F3"/>
          </a:solidFill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Objective</a:t>
            </a:r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318975" y="1108850"/>
            <a:ext cx="8520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Optimize </a:t>
            </a:r>
            <a:r>
              <a:rPr lang="en" sz="1600" b="1"/>
              <a:t>three </a:t>
            </a:r>
            <a:r>
              <a:rPr lang="en" sz="1600"/>
              <a:t>decoupled components: </a:t>
            </a:r>
            <a:r>
              <a:rPr lang="en" sz="1600" b="1">
                <a:solidFill>
                  <a:schemeClr val="accent1"/>
                </a:solidFill>
              </a:rPr>
              <a:t>1)</a:t>
            </a:r>
            <a:r>
              <a:rPr lang="en" sz="1600"/>
              <a:t> Flow drift       , </a:t>
            </a:r>
            <a:r>
              <a:rPr lang="en" sz="1600" b="1">
                <a:solidFill>
                  <a:schemeClr val="accent4"/>
                </a:solidFill>
              </a:rPr>
              <a:t>2)</a:t>
            </a:r>
            <a:r>
              <a:rPr lang="en" sz="1600"/>
              <a:t> Score      , </a:t>
            </a:r>
            <a:r>
              <a:rPr lang="en" sz="1600" b="1">
                <a:solidFill>
                  <a:srgbClr val="6AA84F"/>
                </a:solidFill>
              </a:rPr>
              <a:t>3)</a:t>
            </a:r>
            <a:r>
              <a:rPr lang="en" sz="1600"/>
              <a:t> Diffusion      .</a:t>
            </a:r>
            <a:endParaRPr sz="1600"/>
          </a:p>
        </p:txBody>
      </p:sp>
      <p:sp>
        <p:nvSpPr>
          <p:cNvPr id="233" name="Google Shape;233;p27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422" y="1233689"/>
            <a:ext cx="259661" cy="22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339" y="1221220"/>
            <a:ext cx="273697" cy="23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1354" y="1120244"/>
            <a:ext cx="263170" cy="3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568" y="1799710"/>
            <a:ext cx="4035322" cy="40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5425" y="2398411"/>
            <a:ext cx="3686296" cy="4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36296" y="2970507"/>
            <a:ext cx="1879007" cy="39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5752625" y="1792484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→ </a:t>
            </a:r>
            <a:r>
              <a:rPr lang="en" sz="1600">
                <a:solidFill>
                  <a:schemeClr val="accent1"/>
                </a:solidFill>
              </a:rPr>
              <a:t>O-IMMFM:</a:t>
            </a:r>
            <a:r>
              <a:rPr lang="en" sz="1600">
                <a:solidFill>
                  <a:schemeClr val="dk2"/>
                </a:solidFill>
              </a:rPr>
              <a:t> Deterministic ODE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5752625" y="2368188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→ </a:t>
            </a:r>
            <a:r>
              <a:rPr lang="en" sz="1600">
                <a:solidFill>
                  <a:schemeClr val="accent4"/>
                </a:solidFill>
              </a:rPr>
              <a:t>S-IMMFM: </a:t>
            </a:r>
            <a:r>
              <a:rPr lang="en" sz="1600">
                <a:solidFill>
                  <a:schemeClr val="dk2"/>
                </a:solidFill>
              </a:rPr>
              <a:t>Stochastic SDE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5753480" y="2936576"/>
            <a:ext cx="331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</a:rPr>
              <a:t>→ </a:t>
            </a:r>
            <a:r>
              <a:rPr lang="en" sz="1600" dirty="0">
                <a:solidFill>
                  <a:srgbClr val="6AA84F"/>
                </a:solidFill>
              </a:rPr>
              <a:t>SU-IMMFM:</a:t>
            </a:r>
            <a:r>
              <a:rPr lang="en" sz="1600" dirty="0">
                <a:solidFill>
                  <a:schemeClr val="dk2"/>
                </a:solidFill>
              </a:rPr>
              <a:t> SDE + diffusion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416280" y="3986868"/>
            <a:ext cx="82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We prove: </a:t>
            </a:r>
            <a:r>
              <a:rPr lang="en" sz="1800" dirty="0">
                <a:solidFill>
                  <a:schemeClr val="dk1"/>
                </a:solidFill>
              </a:rPr>
              <a:t>learning the residual term jointly </a:t>
            </a:r>
            <a:r>
              <a:rPr lang="en" sz="1800" b="1" dirty="0">
                <a:solidFill>
                  <a:schemeClr val="dk1"/>
                </a:solidFill>
              </a:rPr>
              <a:t>does not</a:t>
            </a:r>
            <a:r>
              <a:rPr lang="en" sz="1800" dirty="0">
                <a:solidFill>
                  <a:schemeClr val="dk1"/>
                </a:solidFill>
              </a:rPr>
              <a:t> bias the drift and score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2" name="Google Shape;230;p27">
            <a:extLst>
              <a:ext uri="{FF2B5EF4-FFF2-40B4-BE49-F238E27FC236}">
                <a16:creationId xmlns:a16="http://schemas.microsoft.com/office/drawing/2014/main" id="{86AE1D58-04CA-BB9C-71F4-655F36BC58AA}"/>
              </a:ext>
            </a:extLst>
          </p:cNvPr>
          <p:cNvSpPr/>
          <p:nvPr/>
        </p:nvSpPr>
        <p:spPr>
          <a:xfrm>
            <a:off x="1743684" y="2877377"/>
            <a:ext cx="2264229" cy="578315"/>
          </a:xfrm>
          <a:prstGeom prst="roundRect">
            <a:avLst>
              <a:gd name="adj" fmla="val 25202"/>
            </a:avLst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on Synthetic Data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28" title="shape_full_4_largermse_v2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140" y="1017724"/>
            <a:ext cx="6987540" cy="279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1;p21">
            <a:extLst>
              <a:ext uri="{FF2B5EF4-FFF2-40B4-BE49-F238E27FC236}">
                <a16:creationId xmlns:a16="http://schemas.microsoft.com/office/drawing/2014/main" id="{9BD5F9B4-1B99-C00F-8C72-DD1AE1093E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4320" y="3811140"/>
            <a:ext cx="8170620" cy="1082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210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en-US" sz="1630" b="1" dirty="0">
                <a:solidFill>
                  <a:schemeClr val="accent1"/>
                </a:solidFill>
              </a:rPr>
              <a:t>8 time-points </a:t>
            </a:r>
            <a:r>
              <a:rPr lang="en-US" sz="1630" dirty="0">
                <a:solidFill>
                  <a:schemeClr val="tx1"/>
                </a:solidFill>
              </a:rPr>
              <a:t>, </a:t>
            </a:r>
            <a:r>
              <a:rPr lang="en-US" sz="1600" dirty="0"/>
              <a:t>each of the </a:t>
            </a:r>
            <a:r>
              <a:rPr lang="en-US" sz="1600" b="1" dirty="0">
                <a:solidFill>
                  <a:schemeClr val="tx1"/>
                </a:solidFill>
              </a:rPr>
              <a:t>marginals</a:t>
            </a:r>
            <a:r>
              <a:rPr lang="en-US" sz="1600" dirty="0"/>
              <a:t> is given by a Gaussian.</a:t>
            </a:r>
          </a:p>
          <a:p>
            <a:pPr lvl="0" indent="-332105">
              <a:lnSpc>
                <a:spcPct val="140000"/>
              </a:lnSpc>
              <a:buSzPts val="1630"/>
            </a:pPr>
            <a:r>
              <a:rPr lang="en-US" sz="1630" b="1" dirty="0">
                <a:solidFill>
                  <a:schemeClr val="accent1"/>
                </a:solidFill>
              </a:rPr>
              <a:t>TMF</a:t>
            </a:r>
            <a:r>
              <a:rPr lang="en" sz="1630" dirty="0"/>
              <a:t> → </a:t>
            </a:r>
            <a:r>
              <a:rPr lang="en" sz="1600" dirty="0"/>
              <a:t>Rolling window based</a:t>
            </a:r>
            <a:r>
              <a:rPr lang="en" sz="1630" dirty="0"/>
              <a:t>, </a:t>
            </a:r>
            <a:r>
              <a:rPr lang="en" sz="1630" b="1" dirty="0">
                <a:solidFill>
                  <a:schemeClr val="accent4"/>
                </a:solidFill>
              </a:rPr>
              <a:t>L-MMFM</a:t>
            </a:r>
            <a:r>
              <a:rPr lang="en" sz="1630" dirty="0"/>
              <a:t> →</a:t>
            </a:r>
            <a:r>
              <a:rPr lang="en" sz="1600" dirty="0"/>
              <a:t>P. Linear interp.</a:t>
            </a:r>
            <a:r>
              <a:rPr lang="en" sz="1630" dirty="0">
                <a:solidFill>
                  <a:schemeClr val="tx1"/>
                </a:solidFill>
              </a:rPr>
              <a:t> </a:t>
            </a:r>
            <a:r>
              <a:rPr lang="en" sz="1600" dirty="0">
                <a:solidFill>
                  <a:srgbClr val="6AA84F"/>
                </a:solidFill>
              </a:rPr>
              <a:t>MMFM</a:t>
            </a:r>
            <a:r>
              <a:rPr lang="en" sz="1630" dirty="0"/>
              <a:t> → </a:t>
            </a:r>
            <a:r>
              <a:rPr lang="en" sz="1600" dirty="0"/>
              <a:t>Spline</a:t>
            </a:r>
            <a:endParaRPr lang="en-US" sz="1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500EB5-D10A-8A85-897E-68653B096249}"/>
              </a:ext>
            </a:extLst>
          </p:cNvPr>
          <p:cNvSpPr/>
          <p:nvPr/>
        </p:nvSpPr>
        <p:spPr>
          <a:xfrm>
            <a:off x="6363629" y="1129990"/>
            <a:ext cx="1736617" cy="2527610"/>
          </a:xfrm>
          <a:prstGeom prst="roundRect">
            <a:avLst>
              <a:gd name="adj" fmla="val 290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Motion Simulation </a:t>
            </a:r>
            <a:endParaRPr dirty="0"/>
          </a:p>
        </p:txBody>
      </p:sp>
      <p:sp>
        <p:nvSpPr>
          <p:cNvPr id="256" name="Google Shape;256;p29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ample_3">
            <a:hlinkClick r:id="" action="ppaction://media"/>
            <a:extLst>
              <a:ext uri="{FF2B5EF4-FFF2-40B4-BE49-F238E27FC236}">
                <a16:creationId xmlns:a16="http://schemas.microsoft.com/office/drawing/2014/main" id="{D247A0B9-6FA8-DEBE-869F-1424CE0AEE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2511" y="1406821"/>
            <a:ext cx="4633967" cy="2310805"/>
          </a:xfrm>
          <a:prstGeom prst="rect">
            <a:avLst/>
          </a:prstGeom>
        </p:spPr>
      </p:pic>
      <p:pic>
        <p:nvPicPr>
          <p:cNvPr id="3" name="sample_1">
            <a:hlinkClick r:id="" action="ppaction://media"/>
            <a:extLst>
              <a:ext uri="{FF2B5EF4-FFF2-40B4-BE49-F238E27FC236}">
                <a16:creationId xmlns:a16="http://schemas.microsoft.com/office/drawing/2014/main" id="{08EFAD85-012D-F0E6-DF48-277C3BAED74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425872"/>
            <a:ext cx="4595764" cy="22917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BE17F0-0B17-A077-C0D3-AFE8B6E6066E}"/>
              </a:ext>
            </a:extLst>
          </p:cNvPr>
          <p:cNvSpPr/>
          <p:nvPr/>
        </p:nvSpPr>
        <p:spPr>
          <a:xfrm>
            <a:off x="549198" y="1621573"/>
            <a:ext cx="1375317" cy="312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chemeClr val="accent4"/>
                </a:solidFill>
              </a:rPr>
              <a:t>Ground Truth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FD36C-3B98-74AE-84C4-04AED49C3AF8}"/>
              </a:ext>
            </a:extLst>
          </p:cNvPr>
          <p:cNvSpPr/>
          <p:nvPr/>
        </p:nvSpPr>
        <p:spPr>
          <a:xfrm>
            <a:off x="2764883" y="1621573"/>
            <a:ext cx="1271239" cy="312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rgbClr val="00B050"/>
                </a:solidFill>
              </a:rPr>
              <a:t>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1613E-5498-3E8E-80CB-2DAAB5F6B13F}"/>
              </a:ext>
            </a:extLst>
          </p:cNvPr>
          <p:cNvSpPr/>
          <p:nvPr/>
        </p:nvSpPr>
        <p:spPr>
          <a:xfrm>
            <a:off x="5011709" y="1621573"/>
            <a:ext cx="1375317" cy="312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chemeClr val="accent4"/>
                </a:solidFill>
              </a:rPr>
              <a:t>Ground Truth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977CE4-C111-78D5-31BA-0BB3AAADFF80}"/>
              </a:ext>
            </a:extLst>
          </p:cNvPr>
          <p:cNvSpPr/>
          <p:nvPr/>
        </p:nvSpPr>
        <p:spPr>
          <a:xfrm>
            <a:off x="7239482" y="1621573"/>
            <a:ext cx="1271239" cy="312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rgbClr val="00B050"/>
                </a:solidFill>
              </a:rPr>
              <a:t>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Simulation</a:t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ample_465_trajectory">
            <a:hlinkClick r:id="" action="ppaction://media"/>
            <a:extLst>
              <a:ext uri="{FF2B5EF4-FFF2-40B4-BE49-F238E27FC236}">
                <a16:creationId xmlns:a16="http://schemas.microsoft.com/office/drawing/2014/main" id="{8DB5F2D4-2AF8-E639-07FD-4C671F1635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06" y="1456134"/>
            <a:ext cx="4490194" cy="2245097"/>
          </a:xfrm>
          <a:prstGeom prst="rect">
            <a:avLst/>
          </a:prstGeom>
        </p:spPr>
      </p:pic>
      <p:pic>
        <p:nvPicPr>
          <p:cNvPr id="3" name="sample_417_trajectory">
            <a:hlinkClick r:id="" action="ppaction://media"/>
            <a:extLst>
              <a:ext uri="{FF2B5EF4-FFF2-40B4-BE49-F238E27FC236}">
                <a16:creationId xmlns:a16="http://schemas.microsoft.com/office/drawing/2014/main" id="{36C134D7-8C4E-A88D-13CE-10E41FBEAE9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35500" y="1456134"/>
            <a:ext cx="4490194" cy="22450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7895B2-2850-4332-B119-078581D7DE38}"/>
              </a:ext>
            </a:extLst>
          </p:cNvPr>
          <p:cNvSpPr/>
          <p:nvPr/>
        </p:nvSpPr>
        <p:spPr>
          <a:xfrm>
            <a:off x="536498" y="1300017"/>
            <a:ext cx="1375317" cy="312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chemeClr val="accent4"/>
                </a:solidFill>
              </a:rPr>
              <a:t>Ground Truth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DB0BF-3722-50ED-668B-396D53DBAA2D}"/>
              </a:ext>
            </a:extLst>
          </p:cNvPr>
          <p:cNvSpPr/>
          <p:nvPr/>
        </p:nvSpPr>
        <p:spPr>
          <a:xfrm>
            <a:off x="2764883" y="1300017"/>
            <a:ext cx="1271239" cy="312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rgbClr val="00B050"/>
                </a:solidFill>
              </a:rPr>
              <a:t>Prediction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91B09-9A49-88A9-37BB-A3889C1FD604}"/>
              </a:ext>
            </a:extLst>
          </p:cNvPr>
          <p:cNvSpPr/>
          <p:nvPr/>
        </p:nvSpPr>
        <p:spPr>
          <a:xfrm>
            <a:off x="5107880" y="1300017"/>
            <a:ext cx="1375317" cy="312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chemeClr val="accent4"/>
                </a:solidFill>
              </a:rPr>
              <a:t>Ground Truth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80C10-D42E-D402-6FFB-62A8BE9A3558}"/>
              </a:ext>
            </a:extLst>
          </p:cNvPr>
          <p:cNvSpPr/>
          <p:nvPr/>
        </p:nvSpPr>
        <p:spPr>
          <a:xfrm>
            <a:off x="7336265" y="1300017"/>
            <a:ext cx="1271239" cy="312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rgbClr val="00B050"/>
                </a:solidFill>
              </a:rPr>
              <a:t>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Alzheimer's patients Identification</a:t>
            </a: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31" title="fig4_compact_vertical-1.png"/>
          <p:cNvPicPr preferRelativeResize="0"/>
          <p:nvPr/>
        </p:nvPicPr>
        <p:blipFill rotWithShape="1">
          <a:blip r:embed="rId3">
            <a:alphaModFix/>
          </a:blip>
          <a:srcRect b="53806"/>
          <a:stretch/>
        </p:blipFill>
        <p:spPr>
          <a:xfrm>
            <a:off x="204655" y="1185737"/>
            <a:ext cx="4207323" cy="2148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1;p21">
            <a:extLst>
              <a:ext uri="{FF2B5EF4-FFF2-40B4-BE49-F238E27FC236}">
                <a16:creationId xmlns:a16="http://schemas.microsoft.com/office/drawing/2014/main" id="{28CC9531-5BDE-9823-4D7E-C35EFB359C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680" y="3643128"/>
            <a:ext cx="8383260" cy="1082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210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en-US" sz="1600" dirty="0"/>
              <a:t>Classification based on just </a:t>
            </a:r>
            <a:r>
              <a:rPr lang="en-US" sz="1600" b="1" dirty="0">
                <a:solidFill>
                  <a:schemeClr val="accent1"/>
                </a:solidFill>
              </a:rPr>
              <a:t>ventricle area.</a:t>
            </a:r>
          </a:p>
          <a:p>
            <a:pPr indent="-332105">
              <a:lnSpc>
                <a:spcPct val="140000"/>
              </a:lnSpc>
              <a:buSzPts val="1630"/>
            </a:pPr>
            <a:r>
              <a:rPr lang="en-US" sz="1600" b="1" dirty="0">
                <a:solidFill>
                  <a:schemeClr val="tx1"/>
                </a:solidFill>
              </a:rPr>
              <a:t>+9.1% </a:t>
            </a:r>
            <a:r>
              <a:rPr lang="en-US" sz="1600" dirty="0"/>
              <a:t>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6AA84F"/>
                </a:solidFill>
              </a:rPr>
              <a:t>early Alzherimer </a:t>
            </a:r>
            <a:r>
              <a:rPr lang="en-US" sz="1600" dirty="0"/>
              <a:t>(with 18-months lead time) Classification.</a:t>
            </a:r>
          </a:p>
          <a:p>
            <a:pPr marL="457200" lvl="0" indent="-33210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554C7-2D7B-5A2D-6C0C-E6F187B96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419" b="6815"/>
          <a:stretch>
            <a:fillRect/>
          </a:stretch>
        </p:blipFill>
        <p:spPr>
          <a:xfrm>
            <a:off x="4411978" y="1380104"/>
            <a:ext cx="4616444" cy="1928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Standard Flow Matching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Google Shape;63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885809"/>
                <a:ext cx="4163112" cy="435116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indent="-285750" algn="just">
                  <a:spcAft>
                    <a:spcPts val="1200"/>
                  </a:spcAft>
                </a:pPr>
                <a:endParaRPr lang="en-US" sz="1500" dirty="0"/>
              </a:p>
              <a:p>
                <a:pPr marL="285750" indent="-285750" algn="just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1500" dirty="0"/>
                  <a:t>Two distributions:  ​Source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/>
                        </m:ctrlPr>
                      </m:sSubPr>
                      <m:e>
                        <m:r>
                          <a:rPr lang="en-US" sz="1500"/>
                          <m:t>𝑋</m:t>
                        </m:r>
                      </m:e>
                      <m:sub>
                        <m:r>
                          <a:rPr lang="en-US" sz="1500"/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→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/>
                        </m:ctrlPr>
                      </m:sSubPr>
                      <m:e>
                        <m:r>
                          <a:rPr lang="en-US" sz="1500"/>
                          <m:t>𝑋</m:t>
                        </m:r>
                      </m:e>
                      <m:sub>
                        <m:r>
                          <a:rPr lang="en-US" sz="1500"/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​ </a:t>
                </a:r>
              </a:p>
              <a:p>
                <a:pPr marL="285750" indent="-285750" algn="just">
                  <a:lnSpc>
                    <a:spcPct val="100000"/>
                  </a:lnSpc>
                  <a:spcAft>
                    <a:spcPts val="1200"/>
                  </a:spcAft>
                </a:pPr>
                <a:endParaRPr lang="en-US" sz="150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1500" dirty="0"/>
                  <a:t>Requires a path construction from source to target (usually </a:t>
                </a:r>
                <a:r>
                  <a:rPr lang="en-US" sz="1500" b="1" dirty="0">
                    <a:solidFill>
                      <a:schemeClr val="accent1"/>
                    </a:solidFill>
                  </a:rPr>
                  <a:t>linear interpolation</a:t>
                </a:r>
                <a:r>
                  <a:rPr lang="en-US" sz="15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285750" indent="-285750" algn="just">
                  <a:lnSpc>
                    <a:spcPct val="100000"/>
                  </a:lnSpc>
                  <a:spcAft>
                    <a:spcPts val="1200"/>
                  </a:spcAft>
                </a:pPr>
                <a:endParaRPr lang="en-US" sz="150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1500" dirty="0"/>
                  <a:t>Learn dynamics along this path</a:t>
                </a:r>
              </a:p>
              <a:p>
                <a:pPr marL="285750" indent="-285750" algn="just">
                  <a:lnSpc>
                    <a:spcPct val="100000"/>
                  </a:lnSpc>
                  <a:spcAft>
                    <a:spcPts val="1200"/>
                  </a:spcAft>
                </a:pPr>
                <a:endParaRPr lang="en-US" sz="1500" dirty="0"/>
              </a:p>
              <a:p>
                <a:pPr marL="285750" indent="-285750" algn="just"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1500" dirty="0"/>
                  <a:t>But works fine for </a:t>
                </a:r>
                <a:r>
                  <a:rPr lang="en-US" sz="1500" b="1" dirty="0">
                    <a:solidFill>
                      <a:srgbClr val="C00000"/>
                    </a:solidFill>
                  </a:rPr>
                  <a:t>two marginals</a:t>
                </a:r>
              </a:p>
            </p:txBody>
          </p:sp>
        </mc:Choice>
        <mc:Fallback>
          <p:sp>
            <p:nvSpPr>
              <p:cNvPr id="63" name="Google Shape;63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885809"/>
                <a:ext cx="4163112" cy="4351166"/>
              </a:xfrm>
              <a:prstGeom prst="rect">
                <a:avLst/>
              </a:prstGeom>
              <a:blipFill>
                <a:blip r:embed="rId3"/>
                <a:stretch>
                  <a:fillRect l="-878" r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Google Shape;64;p14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C2D03-45C4-E77F-04B1-D7604DE63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12" y="1276350"/>
            <a:ext cx="4357488" cy="25907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>
          <a:extLst>
            <a:ext uri="{FF2B5EF4-FFF2-40B4-BE49-F238E27FC236}">
              <a16:creationId xmlns:a16="http://schemas.microsoft.com/office/drawing/2014/main" id="{5B6D2870-27D2-E094-E06C-9CD46FD70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>
            <a:extLst>
              <a:ext uri="{FF2B5EF4-FFF2-40B4-BE49-F238E27FC236}">
                <a16:creationId xmlns:a16="http://schemas.microsoft.com/office/drawing/2014/main" id="{D292410D-F943-872D-4F44-B8C99F2EF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 away</a:t>
            </a:r>
            <a:endParaRPr dirty="0"/>
          </a:p>
        </p:txBody>
      </p:sp>
      <p:sp>
        <p:nvSpPr>
          <p:cNvPr id="282" name="Google Shape;282;p32">
            <a:extLst>
              <a:ext uri="{FF2B5EF4-FFF2-40B4-BE49-F238E27FC236}">
                <a16:creationId xmlns:a16="http://schemas.microsoft.com/office/drawing/2014/main" id="{6F0F2AAF-4246-C968-7A1E-819BF518EA28}"/>
              </a:ext>
            </a:extLst>
          </p:cNvPr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51;p21">
            <a:extLst>
              <a:ext uri="{FF2B5EF4-FFF2-40B4-BE49-F238E27FC236}">
                <a16:creationId xmlns:a16="http://schemas.microsoft.com/office/drawing/2014/main" id="{C6952E81-498A-B6FF-ADC6-0AE160EDCB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885" y="1113525"/>
            <a:ext cx="8520599" cy="291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Pairwise, Rolling window and Spline based paths </a:t>
            </a:r>
            <a:r>
              <a:rPr lang="en-US" sz="1600" b="1" dirty="0">
                <a:solidFill>
                  <a:srgbClr val="C00000"/>
                </a:solidFill>
              </a:rPr>
              <a:t>struggle</a:t>
            </a:r>
            <a:r>
              <a:rPr lang="en-US" sz="1600" dirty="0"/>
              <a:t> with Longitudinal data.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r>
              <a:rPr lang="en-US" sz="1600" dirty="0"/>
              <a:t>IMMFM’s </a:t>
            </a:r>
            <a:r>
              <a:rPr lang="en-US" sz="1600" i="1" dirty="0">
                <a:solidFill>
                  <a:schemeClr val="tx1"/>
                </a:solidFill>
              </a:rPr>
              <a:t>quadratic look-ahead </a:t>
            </a:r>
            <a:r>
              <a:rPr lang="en-US" sz="1600" dirty="0">
                <a:solidFill>
                  <a:schemeClr val="accent2"/>
                </a:solidFill>
              </a:rPr>
              <a:t>path construction </a:t>
            </a:r>
            <a:r>
              <a:rPr lang="en-US" sz="1600" b="1" dirty="0">
                <a:solidFill>
                  <a:srgbClr val="00B050"/>
                </a:solidFill>
              </a:rPr>
              <a:t>improves </a:t>
            </a:r>
            <a:r>
              <a:rPr lang="en-US" sz="1600" dirty="0"/>
              <a:t>over these approaches.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Learned diffusion </a:t>
            </a:r>
            <a:r>
              <a:rPr lang="en-US" sz="1600" i="1" dirty="0">
                <a:solidFill>
                  <a:schemeClr val="tx1"/>
                </a:solidFill>
              </a:rPr>
              <a:t>captures residual volatility</a:t>
            </a:r>
            <a:r>
              <a:rPr lang="en-US" sz="1600" i="1" dirty="0"/>
              <a:t> </a:t>
            </a:r>
            <a:r>
              <a:rPr lang="en-US" sz="1600" dirty="0"/>
              <a:t>beyond the smooth drift, further </a:t>
            </a:r>
            <a:r>
              <a:rPr lang="en-US" sz="1600" b="1" dirty="0">
                <a:solidFill>
                  <a:srgbClr val="00B050"/>
                </a:solidFill>
              </a:rPr>
              <a:t>improving</a:t>
            </a:r>
            <a:r>
              <a:rPr lang="en-US" sz="1600" dirty="0"/>
              <a:t> performance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IMMFM </a:t>
            </a:r>
            <a:r>
              <a:rPr lang="en-US" sz="1600" b="1" dirty="0">
                <a:solidFill>
                  <a:srgbClr val="00B050"/>
                </a:solidFill>
              </a:rPr>
              <a:t>Improves</a:t>
            </a:r>
            <a:r>
              <a:rPr lang="en-US" sz="1600" dirty="0"/>
              <a:t> performance on synthetic and </a:t>
            </a:r>
            <a:r>
              <a:rPr lang="en-US" sz="1600" i="1" dirty="0">
                <a:solidFill>
                  <a:schemeClr val="tx1"/>
                </a:solidFill>
              </a:rPr>
              <a:t>real-world data</a:t>
            </a:r>
            <a:r>
              <a:rPr lang="en-US" sz="1600" dirty="0"/>
              <a:t>.</a:t>
            </a:r>
          </a:p>
          <a:p>
            <a:pPr marL="457200" lvl="0" indent="-33210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74F0DEB-7753-6DDE-1BC5-1242CB2CD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6C73C99C-2A16-659E-4EA5-122725FB6B58}"/>
              </a:ext>
            </a:extLst>
          </p:cNvPr>
          <p:cNvSpPr/>
          <p:nvPr/>
        </p:nvSpPr>
        <p:spPr>
          <a:xfrm>
            <a:off x="-25" y="1307275"/>
            <a:ext cx="9144000" cy="1836519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0F40210-1428-7409-4C43-D60EA6835D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9400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</a:rPr>
              <a:t>Thank You !!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</p:txBody>
      </p:sp>
      <p:pic>
        <p:nvPicPr>
          <p:cNvPr id="57" name="Google Shape;57;p13">
            <a:extLst>
              <a:ext uri="{FF2B5EF4-FFF2-40B4-BE49-F238E27FC236}">
                <a16:creationId xmlns:a16="http://schemas.microsoft.com/office/drawing/2014/main" id="{ED937AA5-0D4F-7AD4-B060-F460E44CC44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219" y="3359875"/>
            <a:ext cx="6020410" cy="1424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62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Problem</a:t>
            </a:r>
            <a:endParaRPr dirty="0"/>
          </a:p>
        </p:txBody>
      </p:sp>
      <p:sp>
        <p:nvSpPr>
          <p:cNvPr id="72" name="Google Shape;72;p15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813" y="2744775"/>
            <a:ext cx="353890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273" y="2591913"/>
            <a:ext cx="347336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7529" y="2841565"/>
            <a:ext cx="384760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8224" y="2752772"/>
            <a:ext cx="353890" cy="27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176" y="1320776"/>
            <a:ext cx="1371167" cy="13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23348" y="1146599"/>
            <a:ext cx="1371167" cy="137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6919" y="1395552"/>
            <a:ext cx="1365973" cy="13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49577" y="1315583"/>
            <a:ext cx="1371166" cy="1376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p17">
            <a:extLst>
              <a:ext uri="{FF2B5EF4-FFF2-40B4-BE49-F238E27FC236}">
                <a16:creationId xmlns:a16="http://schemas.microsoft.com/office/drawing/2014/main" id="{DF662455-91B5-96AF-A57E-EE9E1E4BE187}"/>
              </a:ext>
            </a:extLst>
          </p:cNvPr>
          <p:cNvSpPr txBox="1">
            <a:spLocks/>
          </p:cNvSpPr>
          <p:nvPr/>
        </p:nvSpPr>
        <p:spPr>
          <a:xfrm>
            <a:off x="311699" y="2857091"/>
            <a:ext cx="9737991" cy="230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30200">
              <a:lnSpc>
                <a:spcPct val="200000"/>
              </a:lnSpc>
              <a:buSzPts val="1600"/>
              <a:buFont typeface="Arial"/>
              <a:buAutoNum type="arabicPeriod"/>
            </a:pPr>
            <a:r>
              <a:rPr lang="en-US" sz="1600" b="1" dirty="0">
                <a:solidFill>
                  <a:schemeClr val="dk1"/>
                </a:solidFill>
              </a:rPr>
              <a:t>Longitudinal data</a:t>
            </a:r>
            <a:r>
              <a:rPr lang="en-US" sz="1600" dirty="0"/>
              <a:t> → sparse, irregular, high-dimensional</a:t>
            </a:r>
          </a:p>
          <a:p>
            <a:pPr marL="127000" indent="0">
              <a:lnSpc>
                <a:spcPct val="200000"/>
              </a:lnSpc>
              <a:buSzPts val="1600"/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16"/>
          <p:cNvCxnSpPr>
            <a:stCxn id="89" idx="3"/>
            <a:endCxn id="90" idx="1"/>
          </p:cNvCxnSpPr>
          <p:nvPr/>
        </p:nvCxnSpPr>
        <p:spPr>
          <a:xfrm rot="10800000" flipH="1">
            <a:off x="1964342" y="1834760"/>
            <a:ext cx="558900" cy="1716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1" name="Google Shape;91;p16"/>
          <p:cNvCxnSpPr>
            <a:cxnSpLocks/>
          </p:cNvCxnSpPr>
          <p:nvPr/>
        </p:nvCxnSpPr>
        <p:spPr>
          <a:xfrm>
            <a:off x="3894619" y="1834760"/>
            <a:ext cx="1512300" cy="2463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3" name="Google Shape;93;p16"/>
          <p:cNvCxnSpPr>
            <a:stCxn id="92" idx="3"/>
            <a:endCxn id="94" idx="1"/>
          </p:cNvCxnSpPr>
          <p:nvPr/>
        </p:nvCxnSpPr>
        <p:spPr>
          <a:xfrm rot="10800000" flipH="1">
            <a:off x="6772892" y="2003736"/>
            <a:ext cx="376800" cy="77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813" y="2744775"/>
            <a:ext cx="353890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273" y="2591913"/>
            <a:ext cx="347336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7529" y="2841565"/>
            <a:ext cx="384760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8224" y="2752772"/>
            <a:ext cx="353890" cy="27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176" y="1320776"/>
            <a:ext cx="1371167" cy="13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23348" y="1146599"/>
            <a:ext cx="1371167" cy="137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6919" y="1395552"/>
            <a:ext cx="1365973" cy="13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49577" y="1315583"/>
            <a:ext cx="1371166" cy="1376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4;p17">
            <a:extLst>
              <a:ext uri="{FF2B5EF4-FFF2-40B4-BE49-F238E27FC236}">
                <a16:creationId xmlns:a16="http://schemas.microsoft.com/office/drawing/2014/main" id="{3A8DFB01-3A6E-5338-7F5E-E548EFFFF6A2}"/>
              </a:ext>
            </a:extLst>
          </p:cNvPr>
          <p:cNvSpPr txBox="1">
            <a:spLocks/>
          </p:cNvSpPr>
          <p:nvPr/>
        </p:nvSpPr>
        <p:spPr>
          <a:xfrm>
            <a:off x="311699" y="2857091"/>
            <a:ext cx="9737991" cy="230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30200">
              <a:lnSpc>
                <a:spcPct val="200000"/>
              </a:lnSpc>
              <a:buSzPts val="1600"/>
              <a:buFont typeface="Arial"/>
              <a:buAutoNum type="arabicPeriod"/>
            </a:pPr>
            <a:r>
              <a:rPr lang="en-US" sz="1600" b="1" dirty="0">
                <a:solidFill>
                  <a:schemeClr val="dk1"/>
                </a:solidFill>
              </a:rPr>
              <a:t>Longitudinal data</a:t>
            </a:r>
            <a:r>
              <a:rPr lang="en-US" sz="1600" dirty="0"/>
              <a:t> → sparse, irregular, high-dimensional</a:t>
            </a:r>
          </a:p>
          <a:p>
            <a:pPr indent="-330200">
              <a:lnSpc>
                <a:spcPct val="200000"/>
              </a:lnSpc>
              <a:buSzPts val="1600"/>
              <a:buFont typeface="Arial"/>
              <a:buAutoNum type="arabicPeriod"/>
            </a:pPr>
            <a:r>
              <a:rPr lang="en-US" sz="1630" b="1" dirty="0">
                <a:solidFill>
                  <a:srgbClr val="6AA84F"/>
                </a:solidFill>
              </a:rPr>
              <a:t>Pairwise transitions </a:t>
            </a:r>
            <a:r>
              <a:rPr lang="en-US" sz="1600" dirty="0"/>
              <a:t>→ no global consistency and temporal alignment</a:t>
            </a:r>
          </a:p>
          <a:p>
            <a:pPr indent="-330200">
              <a:lnSpc>
                <a:spcPct val="200000"/>
              </a:lnSpc>
              <a:buSzPts val="1600"/>
              <a:buFont typeface="Arial"/>
              <a:buAutoNum type="arabicPeriod"/>
            </a:pP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7"/>
          <p:cNvCxnSpPr>
            <a:stCxn id="107" idx="3"/>
            <a:endCxn id="108" idx="1"/>
          </p:cNvCxnSpPr>
          <p:nvPr/>
        </p:nvCxnSpPr>
        <p:spPr>
          <a:xfrm rot="10800000" flipH="1">
            <a:off x="1964342" y="1834760"/>
            <a:ext cx="558900" cy="171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7"/>
          <p:cNvCxnSpPr>
            <a:stCxn id="108" idx="3"/>
            <a:endCxn id="110" idx="1"/>
          </p:cNvCxnSpPr>
          <p:nvPr/>
        </p:nvCxnSpPr>
        <p:spPr>
          <a:xfrm>
            <a:off x="3894514" y="1834779"/>
            <a:ext cx="1512300" cy="24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7"/>
          <p:cNvCxnSpPr>
            <a:stCxn id="110" idx="3"/>
            <a:endCxn id="112" idx="1"/>
          </p:cNvCxnSpPr>
          <p:nvPr/>
        </p:nvCxnSpPr>
        <p:spPr>
          <a:xfrm rot="10800000" flipH="1">
            <a:off x="6772892" y="2003736"/>
            <a:ext cx="376800" cy="77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813" y="2744775"/>
            <a:ext cx="353890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273" y="2591913"/>
            <a:ext cx="347336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7529" y="2841565"/>
            <a:ext cx="384760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8224" y="2752772"/>
            <a:ext cx="353890" cy="27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176" y="1320776"/>
            <a:ext cx="1371167" cy="13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23348" y="1146599"/>
            <a:ext cx="1371167" cy="137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6919" y="1395552"/>
            <a:ext cx="1365973" cy="13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49577" y="1315583"/>
            <a:ext cx="1371166" cy="1376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p17">
            <a:extLst>
              <a:ext uri="{FF2B5EF4-FFF2-40B4-BE49-F238E27FC236}">
                <a16:creationId xmlns:a16="http://schemas.microsoft.com/office/drawing/2014/main" id="{1403A7E8-9D43-A3BB-AC1C-EC7D4CC89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699" y="2857091"/>
            <a:ext cx="9737991" cy="2308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 dirty="0">
                <a:solidFill>
                  <a:schemeClr val="dk1"/>
                </a:solidFill>
              </a:rPr>
              <a:t>Longitudinal data</a:t>
            </a:r>
            <a:r>
              <a:rPr lang="en" sz="1600" dirty="0"/>
              <a:t> → sparse, irregular, high-dimensional</a:t>
            </a:r>
            <a:endParaRPr sz="1600" dirty="0"/>
          </a:p>
          <a:p>
            <a:pPr lvl="0" indent="-330200">
              <a:lnSpc>
                <a:spcPct val="200000"/>
              </a:lnSpc>
              <a:buSzPts val="1600"/>
              <a:buAutoNum type="arabicPeriod"/>
            </a:pPr>
            <a:r>
              <a:rPr lang="en" sz="1630" b="1" dirty="0">
                <a:solidFill>
                  <a:srgbClr val="6AA84F"/>
                </a:solidFill>
              </a:rPr>
              <a:t>Pairwise transitions </a:t>
            </a:r>
            <a:r>
              <a:rPr lang="en" sz="1600" dirty="0"/>
              <a:t>→ no global consistency and temporal alignment</a:t>
            </a:r>
          </a:p>
          <a:p>
            <a:pPr lvl="0" indent="-330200">
              <a:lnSpc>
                <a:spcPct val="200000"/>
              </a:lnSpc>
              <a:buSzPts val="1600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Piecewise linear Interp. </a:t>
            </a:r>
            <a:r>
              <a:rPr lang="en" sz="1600" dirty="0"/>
              <a:t>→ Sharp transitions, bad behavior </a:t>
            </a:r>
            <a:r>
              <a:rPr lang="en-US" sz="1600" dirty="0"/>
              <a:t>near intermediate marginals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2845DC96-93D0-25E7-2A08-56B3C120D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>
            <a:extLst>
              <a:ext uri="{FF2B5EF4-FFF2-40B4-BE49-F238E27FC236}">
                <a16:creationId xmlns:a16="http://schemas.microsoft.com/office/drawing/2014/main" id="{3EA53586-F52F-4AF4-E686-225620E45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04" name="Google Shape;104;p17">
            <a:extLst>
              <a:ext uri="{FF2B5EF4-FFF2-40B4-BE49-F238E27FC236}">
                <a16:creationId xmlns:a16="http://schemas.microsoft.com/office/drawing/2014/main" id="{A34FC03F-A18D-2F2E-E628-0A167316E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699" y="2857091"/>
            <a:ext cx="9737991" cy="2308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 dirty="0">
                <a:solidFill>
                  <a:schemeClr val="dk1"/>
                </a:solidFill>
              </a:rPr>
              <a:t>Longitudinal data</a:t>
            </a:r>
            <a:r>
              <a:rPr lang="en" sz="1600" dirty="0"/>
              <a:t> → sparse, irregular, high-dimensional</a:t>
            </a:r>
            <a:endParaRPr sz="1600" dirty="0"/>
          </a:p>
          <a:p>
            <a:pPr lvl="0" indent="-330200">
              <a:lnSpc>
                <a:spcPct val="200000"/>
              </a:lnSpc>
              <a:buSzPts val="1600"/>
              <a:buAutoNum type="arabicPeriod"/>
            </a:pPr>
            <a:r>
              <a:rPr lang="en" sz="1630" b="1" dirty="0">
                <a:solidFill>
                  <a:srgbClr val="6AA84F"/>
                </a:solidFill>
              </a:rPr>
              <a:t>Pairwise transitions </a:t>
            </a:r>
            <a:r>
              <a:rPr lang="en" sz="1600" dirty="0"/>
              <a:t>→ no global consistency and temporal alignment</a:t>
            </a:r>
          </a:p>
          <a:p>
            <a:pPr lvl="0" indent="-330200">
              <a:lnSpc>
                <a:spcPct val="200000"/>
              </a:lnSpc>
              <a:buSzPts val="1600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Piecewise linear Interp. </a:t>
            </a:r>
            <a:r>
              <a:rPr lang="en" sz="1600" dirty="0"/>
              <a:t>→ Sharp transitions, bad behavior </a:t>
            </a:r>
            <a:r>
              <a:rPr lang="en-US" sz="1600" dirty="0"/>
              <a:t>near intermediate marginals</a:t>
            </a:r>
          </a:p>
          <a:p>
            <a:pPr indent="-330200">
              <a:lnSpc>
                <a:spcPct val="200000"/>
              </a:lnSpc>
              <a:buSzPts val="1600"/>
              <a:buFont typeface="Arial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High-dimensional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4"/>
                </a:solidFill>
              </a:rPr>
              <a:t>spline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fitting</a:t>
            </a:r>
            <a:r>
              <a:rPr lang="en-US" sz="1600" dirty="0"/>
              <a:t> → expensive, noisy and unstable</a:t>
            </a:r>
            <a:r>
              <a:rPr lang="en-US" sz="1600" b="1" dirty="0"/>
              <a:t> </a:t>
            </a:r>
            <a:r>
              <a:rPr lang="en-US" sz="1600" dirty="0"/>
              <a:t>(e.g., Runge phenomenon)</a:t>
            </a:r>
          </a:p>
          <a:p>
            <a:pPr lvl="0" indent="-330200">
              <a:lnSpc>
                <a:spcPct val="200000"/>
              </a:lnSpc>
              <a:buSzPts val="1600"/>
              <a:buAutoNum type="arabicPeriod"/>
            </a:pPr>
            <a:endParaRPr lang="en-US" sz="1600" dirty="0"/>
          </a:p>
        </p:txBody>
      </p:sp>
      <p:sp>
        <p:nvSpPr>
          <p:cNvPr id="105" name="Google Shape;105;p17">
            <a:extLst>
              <a:ext uri="{FF2B5EF4-FFF2-40B4-BE49-F238E27FC236}">
                <a16:creationId xmlns:a16="http://schemas.microsoft.com/office/drawing/2014/main" id="{97C59D1A-DD8A-B0EC-C8BA-A0A1E6710FDD}"/>
              </a:ext>
            </a:extLst>
          </p:cNvPr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7">
            <a:extLst>
              <a:ext uri="{FF2B5EF4-FFF2-40B4-BE49-F238E27FC236}">
                <a16:creationId xmlns:a16="http://schemas.microsoft.com/office/drawing/2014/main" id="{2358E880-766F-1DC1-36D9-9BC2C5A04342}"/>
              </a:ext>
            </a:extLst>
          </p:cNvPr>
          <p:cNvCxnSpPr>
            <a:stCxn id="107" idx="3"/>
            <a:endCxn id="108" idx="1"/>
          </p:cNvCxnSpPr>
          <p:nvPr/>
        </p:nvCxnSpPr>
        <p:spPr>
          <a:xfrm rot="10800000" flipH="1">
            <a:off x="1964342" y="1834760"/>
            <a:ext cx="558900" cy="171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7">
            <a:extLst>
              <a:ext uri="{FF2B5EF4-FFF2-40B4-BE49-F238E27FC236}">
                <a16:creationId xmlns:a16="http://schemas.microsoft.com/office/drawing/2014/main" id="{09129759-AB96-9401-7C6E-8684D4DF274C}"/>
              </a:ext>
            </a:extLst>
          </p:cNvPr>
          <p:cNvCxnSpPr>
            <a:stCxn id="108" idx="3"/>
            <a:endCxn id="110" idx="1"/>
          </p:cNvCxnSpPr>
          <p:nvPr/>
        </p:nvCxnSpPr>
        <p:spPr>
          <a:xfrm>
            <a:off x="3894514" y="1834779"/>
            <a:ext cx="1512300" cy="24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7">
            <a:extLst>
              <a:ext uri="{FF2B5EF4-FFF2-40B4-BE49-F238E27FC236}">
                <a16:creationId xmlns:a16="http://schemas.microsoft.com/office/drawing/2014/main" id="{4D16C19D-2FCF-DF0D-4C2E-200132EC00D1}"/>
              </a:ext>
            </a:extLst>
          </p:cNvPr>
          <p:cNvCxnSpPr>
            <a:stCxn id="110" idx="3"/>
            <a:endCxn id="112" idx="1"/>
          </p:cNvCxnSpPr>
          <p:nvPr/>
        </p:nvCxnSpPr>
        <p:spPr>
          <a:xfrm rot="10800000" flipH="1">
            <a:off x="6772892" y="2003736"/>
            <a:ext cx="376800" cy="77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3" name="Google Shape;113;p17">
            <a:extLst>
              <a:ext uri="{FF2B5EF4-FFF2-40B4-BE49-F238E27FC236}">
                <a16:creationId xmlns:a16="http://schemas.microsoft.com/office/drawing/2014/main" id="{7F95969A-04F5-067B-37C9-33E05E1C2D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813" y="2744775"/>
            <a:ext cx="353890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6900BB90-E40C-BF8C-12EA-73AFAC17A71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273" y="2591913"/>
            <a:ext cx="347336" cy="28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extLst>
              <a:ext uri="{FF2B5EF4-FFF2-40B4-BE49-F238E27FC236}">
                <a16:creationId xmlns:a16="http://schemas.microsoft.com/office/drawing/2014/main" id="{4587C739-43B5-475F-06AB-09B3691F3F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7529" y="2841565"/>
            <a:ext cx="384760" cy="28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>
            <a:extLst>
              <a:ext uri="{FF2B5EF4-FFF2-40B4-BE49-F238E27FC236}">
                <a16:creationId xmlns:a16="http://schemas.microsoft.com/office/drawing/2014/main" id="{4DDA1649-3A5D-4BE2-F77E-38F387F3D0CE}"/>
              </a:ext>
            </a:extLst>
          </p:cNvPr>
          <p:cNvSpPr/>
          <p:nvPr/>
        </p:nvSpPr>
        <p:spPr>
          <a:xfrm>
            <a:off x="1912850" y="1416094"/>
            <a:ext cx="5484950" cy="986325"/>
          </a:xfrm>
          <a:custGeom>
            <a:avLst/>
            <a:gdLst/>
            <a:ahLst/>
            <a:cxnLst/>
            <a:rect l="l" t="t" r="r" b="b"/>
            <a:pathLst>
              <a:path w="219398" h="39453" extrusionOk="0">
                <a:moveTo>
                  <a:pt x="0" y="32043"/>
                </a:moveTo>
                <a:cubicBezTo>
                  <a:pt x="4589" y="28179"/>
                  <a:pt x="17534" y="9002"/>
                  <a:pt x="27533" y="8857"/>
                </a:cubicBezTo>
                <a:cubicBezTo>
                  <a:pt x="37532" y="8712"/>
                  <a:pt x="50140" y="29531"/>
                  <a:pt x="59994" y="31173"/>
                </a:cubicBezTo>
                <a:cubicBezTo>
                  <a:pt x="69848" y="32815"/>
                  <a:pt x="78012" y="23831"/>
                  <a:pt x="86658" y="18711"/>
                </a:cubicBezTo>
                <a:cubicBezTo>
                  <a:pt x="95305" y="13591"/>
                  <a:pt x="105352" y="-2929"/>
                  <a:pt x="111873" y="452"/>
                </a:cubicBezTo>
                <a:cubicBezTo>
                  <a:pt x="118394" y="3833"/>
                  <a:pt x="120326" y="36680"/>
                  <a:pt x="125784" y="38998"/>
                </a:cubicBezTo>
                <a:cubicBezTo>
                  <a:pt x="131242" y="41317"/>
                  <a:pt x="134101" y="14320"/>
                  <a:pt x="144623" y="14363"/>
                </a:cubicBezTo>
                <a:cubicBezTo>
                  <a:pt x="155145" y="14406"/>
                  <a:pt x="176455" y="37326"/>
                  <a:pt x="188917" y="39258"/>
                </a:cubicBezTo>
                <a:cubicBezTo>
                  <a:pt x="201380" y="41190"/>
                  <a:pt x="214318" y="28173"/>
                  <a:pt x="219398" y="25956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EACB5A4A-D559-EC5B-16AA-8D88042A13A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8224" y="2752772"/>
            <a:ext cx="353890" cy="27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>
            <a:extLst>
              <a:ext uri="{FF2B5EF4-FFF2-40B4-BE49-F238E27FC236}">
                <a16:creationId xmlns:a16="http://schemas.microsoft.com/office/drawing/2014/main" id="{AE771546-DFEE-B01E-0F50-C2FE890837C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176" y="1320776"/>
            <a:ext cx="1371167" cy="13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>
            <a:extLst>
              <a:ext uri="{FF2B5EF4-FFF2-40B4-BE49-F238E27FC236}">
                <a16:creationId xmlns:a16="http://schemas.microsoft.com/office/drawing/2014/main" id="{CC457D8A-D7C4-A205-A01F-2E90EB0FAC0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23348" y="1146599"/>
            <a:ext cx="1371167" cy="137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>
            <a:extLst>
              <a:ext uri="{FF2B5EF4-FFF2-40B4-BE49-F238E27FC236}">
                <a16:creationId xmlns:a16="http://schemas.microsoft.com/office/drawing/2014/main" id="{8A19800D-BF58-27DD-EB88-B55988B9BCD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6919" y="1395552"/>
            <a:ext cx="1365973" cy="13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>
            <a:extLst>
              <a:ext uri="{FF2B5EF4-FFF2-40B4-BE49-F238E27FC236}">
                <a16:creationId xmlns:a16="http://schemas.microsoft.com/office/drawing/2014/main" id="{10899115-6516-3567-3FCD-440DAAF2BBE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49577" y="1315583"/>
            <a:ext cx="1371166" cy="137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06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Interpolative Multi-Marginal Flow Matching (IMMFM)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5497530" y="1164346"/>
            <a:ext cx="347445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500" dirty="0">
                <a:solidFill>
                  <a:schemeClr val="dk1"/>
                </a:solidFill>
              </a:rPr>
              <a:t>Quadratic Interp. with </a:t>
            </a:r>
            <a:r>
              <a:rPr lang="en-US" sz="1500" dirty="0"/>
              <a:t>look-ahead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5055620" y="1120771"/>
            <a:ext cx="3776680" cy="1039500"/>
          </a:xfrm>
          <a:prstGeom prst="roundRect">
            <a:avLst>
              <a:gd name="adj" fmla="val 10993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24;p18" title="Gemini_Generated_Image_f6ergbf6ergbf6er.png">
            <a:extLst>
              <a:ext uri="{FF2B5EF4-FFF2-40B4-BE49-F238E27FC236}">
                <a16:creationId xmlns:a16="http://schemas.microsoft.com/office/drawing/2014/main" id="{F9A8F7F9-0966-E5F6-2D54-013A8AFD93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7746"/>
          <a:stretch/>
        </p:blipFill>
        <p:spPr>
          <a:xfrm>
            <a:off x="872846" y="1135093"/>
            <a:ext cx="4182774" cy="14233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933BAE-DF3B-E2C6-A591-E5CE0527F447}"/>
                  </a:ext>
                </a:extLst>
              </p:cNvPr>
              <p:cNvSpPr txBox="1"/>
              <p:nvPr/>
            </p:nvSpPr>
            <p:spPr>
              <a:xfrm>
                <a:off x="4800632" y="1500620"/>
                <a:ext cx="4343368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933BAE-DF3B-E2C6-A591-E5CE0527F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32" y="1500620"/>
                <a:ext cx="4343368" cy="403316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65;p22">
            <a:extLst>
              <a:ext uri="{FF2B5EF4-FFF2-40B4-BE49-F238E27FC236}">
                <a16:creationId xmlns:a16="http://schemas.microsoft.com/office/drawing/2014/main" id="{50C1DD41-BC07-37AC-D06A-E042D195A1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300" y="3401695"/>
            <a:ext cx="8477400" cy="14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2105" algn="just">
              <a:lnSpc>
                <a:spcPct val="140000"/>
              </a:lnSpc>
              <a:buSzPts val="1630"/>
            </a:pPr>
            <a:r>
              <a:rPr lang="en" sz="1600" b="1" dirty="0">
                <a:solidFill>
                  <a:schemeClr val="accent4"/>
                </a:solidFill>
              </a:rPr>
              <a:t>Resolves </a:t>
            </a:r>
            <a:r>
              <a:rPr lang="en-US" sz="1600" dirty="0"/>
              <a:t>unstable, expensive spline fitting via quadratic interpolation with look-ahead.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Interpolative Multi-Marginal Flow Matching (IMMFM)</a:t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1" title="fig1-1.png"/>
          <p:cNvPicPr preferRelativeResize="0"/>
          <p:nvPr/>
        </p:nvPicPr>
        <p:blipFill rotWithShape="1">
          <a:blip r:embed="rId3">
            <a:alphaModFix/>
          </a:blip>
          <a:srcRect l="68402" t="-2884" r="-1248" b="69502"/>
          <a:stretch/>
        </p:blipFill>
        <p:spPr>
          <a:xfrm>
            <a:off x="5724650" y="2177013"/>
            <a:ext cx="2740388" cy="100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5100849" y="2177013"/>
            <a:ext cx="3749166" cy="1127674"/>
          </a:xfrm>
          <a:prstGeom prst="roundRect">
            <a:avLst>
              <a:gd name="adj" fmla="val 10993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pic>
        <p:nvPicPr>
          <p:cNvPr id="2" name="Google Shape;124;p18" title="Gemini_Generated_Image_f6ergbf6ergbf6er.png">
            <a:extLst>
              <a:ext uri="{FF2B5EF4-FFF2-40B4-BE49-F238E27FC236}">
                <a16:creationId xmlns:a16="http://schemas.microsoft.com/office/drawing/2014/main" id="{4302BA66-6588-96F2-6B82-7BD88F608A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7746"/>
          <a:stretch/>
        </p:blipFill>
        <p:spPr>
          <a:xfrm>
            <a:off x="875620" y="1129346"/>
            <a:ext cx="4182774" cy="142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678962" y="1011605"/>
            <a:ext cx="4333175" cy="2279700"/>
          </a:xfrm>
          <a:prstGeom prst="roundRect">
            <a:avLst>
              <a:gd name="adj" fmla="val 10993"/>
            </a:avLst>
          </a:prstGeom>
          <a:solidFill>
            <a:srgbClr val="FFFF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0;p22">
            <a:extLst>
              <a:ext uri="{FF2B5EF4-FFF2-40B4-BE49-F238E27FC236}">
                <a16:creationId xmlns:a16="http://schemas.microsoft.com/office/drawing/2014/main" id="{D7081051-A4FF-43EF-EA2D-CD95F1802261}"/>
              </a:ext>
            </a:extLst>
          </p:cNvPr>
          <p:cNvSpPr txBox="1"/>
          <p:nvPr/>
        </p:nvSpPr>
        <p:spPr>
          <a:xfrm>
            <a:off x="5470475" y="1140950"/>
            <a:ext cx="3303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500" dirty="0">
                <a:solidFill>
                  <a:schemeClr val="dk1"/>
                </a:solidFill>
              </a:rPr>
              <a:t>Quadratic Interp. with </a:t>
            </a:r>
            <a:r>
              <a:rPr lang="en-US" sz="1500" dirty="0"/>
              <a:t>look-ahead</a:t>
            </a:r>
            <a:endParaRPr lang="en-US" sz="15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30833A-0CB6-0F0E-01AE-5C5825737EBE}"/>
                  </a:ext>
                </a:extLst>
              </p:cNvPr>
              <p:cNvSpPr txBox="1"/>
              <p:nvPr/>
            </p:nvSpPr>
            <p:spPr>
              <a:xfrm>
                <a:off x="4800632" y="1500620"/>
                <a:ext cx="4343368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30833A-0CB6-0F0E-01AE-5C5825737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32" y="1500620"/>
                <a:ext cx="4343368" cy="403316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71;p22">
            <a:extLst>
              <a:ext uri="{FF2B5EF4-FFF2-40B4-BE49-F238E27FC236}">
                <a16:creationId xmlns:a16="http://schemas.microsoft.com/office/drawing/2014/main" id="{7774F89D-09ED-8342-AA8B-2A54E073BB6B}"/>
              </a:ext>
            </a:extLst>
          </p:cNvPr>
          <p:cNvSpPr/>
          <p:nvPr/>
        </p:nvSpPr>
        <p:spPr>
          <a:xfrm>
            <a:off x="5108157" y="1077619"/>
            <a:ext cx="3741858" cy="1039500"/>
          </a:xfrm>
          <a:prstGeom prst="roundRect">
            <a:avLst>
              <a:gd name="adj" fmla="val 10993"/>
            </a:avLst>
          </a:prstGeom>
          <a:solidFill>
            <a:srgbClr val="FFFFFF">
              <a:alpha val="50000"/>
            </a:srgbClr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65;p22">
            <a:extLst>
              <a:ext uri="{FF2B5EF4-FFF2-40B4-BE49-F238E27FC236}">
                <a16:creationId xmlns:a16="http://schemas.microsoft.com/office/drawing/2014/main" id="{4321B2DD-246E-A842-B538-7D9CB31883E9}"/>
              </a:ext>
            </a:extLst>
          </p:cNvPr>
          <p:cNvSpPr txBox="1">
            <a:spLocks/>
          </p:cNvSpPr>
          <p:nvPr/>
        </p:nvSpPr>
        <p:spPr>
          <a:xfrm>
            <a:off x="333300" y="3401695"/>
            <a:ext cx="84774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32105" algn="just">
              <a:lnSpc>
                <a:spcPct val="140000"/>
              </a:lnSpc>
              <a:buSzPts val="1630"/>
            </a:pPr>
            <a:r>
              <a:rPr lang="en" sz="1600" b="1" dirty="0">
                <a:solidFill>
                  <a:schemeClr val="accent4"/>
                </a:solidFill>
              </a:rPr>
              <a:t>Resolves </a:t>
            </a:r>
            <a:r>
              <a:rPr lang="en-US" sz="1600" dirty="0"/>
              <a:t>unstable, expensive spline fitting via quadratic interpolation with look-ahead.</a:t>
            </a:r>
          </a:p>
          <a:p>
            <a:pPr indent="-332105" algn="just">
              <a:lnSpc>
                <a:spcPct val="140000"/>
              </a:lnSpc>
              <a:buSzPts val="1630"/>
            </a:pPr>
            <a:r>
              <a:rPr lang="en" sz="1600" b="1" dirty="0">
                <a:solidFill>
                  <a:srgbClr val="6AA84F"/>
                </a:solidFill>
              </a:rPr>
              <a:t>Absorbs </a:t>
            </a:r>
            <a:r>
              <a:rPr lang="en" sz="1600" dirty="0"/>
              <a:t>complex volatility ignored by the smooth drift → learned diffusion coefficient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B07D9573-491B-5336-0AF6-A9FFD22A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>
            <a:extLst>
              <a:ext uri="{FF2B5EF4-FFF2-40B4-BE49-F238E27FC236}">
                <a16:creationId xmlns:a16="http://schemas.microsoft.com/office/drawing/2014/main" id="{93535448-37C1-9A0C-3031-594F6EBFC7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Interpolative Multi-Marginal Flow Matching (IMMFM)</a:t>
            </a:r>
            <a:endParaRPr/>
          </a:p>
        </p:txBody>
      </p:sp>
      <p:sp>
        <p:nvSpPr>
          <p:cNvPr id="165" name="Google Shape;165;p22">
            <a:extLst>
              <a:ext uri="{FF2B5EF4-FFF2-40B4-BE49-F238E27FC236}">
                <a16:creationId xmlns:a16="http://schemas.microsoft.com/office/drawing/2014/main" id="{215A1BF5-E2BF-D1C9-5298-2F7FA9F9F2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300" y="3401695"/>
            <a:ext cx="8477400" cy="14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2105" algn="just">
              <a:lnSpc>
                <a:spcPct val="140000"/>
              </a:lnSpc>
              <a:buSzPts val="1630"/>
            </a:pPr>
            <a:r>
              <a:rPr lang="en" sz="1600" b="1" dirty="0">
                <a:solidFill>
                  <a:schemeClr val="accent4"/>
                </a:solidFill>
              </a:rPr>
              <a:t>Resolves </a:t>
            </a:r>
            <a:r>
              <a:rPr lang="en-US" sz="1600" dirty="0"/>
              <a:t>unstable, expensive spline fitting via quadratic interpolation with look-ahead.</a:t>
            </a:r>
          </a:p>
          <a:p>
            <a:pPr marL="457200" lvl="0" indent="-332105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en" sz="1600" b="1" dirty="0">
                <a:solidFill>
                  <a:srgbClr val="6AA84F"/>
                </a:solidFill>
              </a:rPr>
              <a:t>Absorbs </a:t>
            </a:r>
            <a:r>
              <a:rPr lang="en" sz="1600" dirty="0"/>
              <a:t>complex volatility ignored by the smooth drift → learned diffusion coefficient</a:t>
            </a:r>
          </a:p>
          <a:p>
            <a:pPr indent="-332105" algn="just">
              <a:lnSpc>
                <a:spcPct val="140000"/>
              </a:lnSpc>
              <a:buSzPts val="1630"/>
            </a:pPr>
            <a:r>
              <a:rPr lang="en-US" sz="1600" b="1" dirty="0">
                <a:solidFill>
                  <a:schemeClr val="accent1"/>
                </a:solidFill>
              </a:rPr>
              <a:t>Learns</a:t>
            </a:r>
            <a:r>
              <a:rPr lang="en-US" sz="1600" dirty="0"/>
              <a:t> globally consistent, continuous stochastic dynamics sparse data.</a:t>
            </a:r>
          </a:p>
        </p:txBody>
      </p:sp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871E300D-1338-BDD5-8116-6504425EE857}"/>
              </a:ext>
            </a:extLst>
          </p:cNvPr>
          <p:cNvSpPr/>
          <p:nvPr/>
        </p:nvSpPr>
        <p:spPr>
          <a:xfrm>
            <a:off x="0" y="4894075"/>
            <a:ext cx="9144000" cy="249600"/>
          </a:xfrm>
          <a:prstGeom prst="rect">
            <a:avLst/>
          </a:prstGeom>
          <a:solidFill>
            <a:srgbClr val="0391A1"/>
          </a:solidFill>
          <a:ln w="9525" cap="flat" cmpd="sng">
            <a:solidFill>
              <a:srgbClr val="039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2" title="fig1-1.png">
            <a:extLst>
              <a:ext uri="{FF2B5EF4-FFF2-40B4-BE49-F238E27FC236}">
                <a16:creationId xmlns:a16="http://schemas.microsoft.com/office/drawing/2014/main" id="{4CA4F908-3368-CF32-789E-D11C46F05C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1063" b="7860"/>
          <a:stretch/>
        </p:blipFill>
        <p:spPr>
          <a:xfrm>
            <a:off x="666601" y="1140950"/>
            <a:ext cx="4158976" cy="201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title="fig1-1.png">
            <a:extLst>
              <a:ext uri="{FF2B5EF4-FFF2-40B4-BE49-F238E27FC236}">
                <a16:creationId xmlns:a16="http://schemas.microsoft.com/office/drawing/2014/main" id="{D3EEAC12-313F-AD38-EAAF-8827F2D950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402" t="-2884" r="-1248" b="69502"/>
          <a:stretch/>
        </p:blipFill>
        <p:spPr>
          <a:xfrm>
            <a:off x="5666744" y="2177055"/>
            <a:ext cx="2814776" cy="103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>
            <a:extLst>
              <a:ext uri="{FF2B5EF4-FFF2-40B4-BE49-F238E27FC236}">
                <a16:creationId xmlns:a16="http://schemas.microsoft.com/office/drawing/2014/main" id="{A0BDACDA-CB90-7922-D82F-78A4371759A7}"/>
              </a:ext>
            </a:extLst>
          </p:cNvPr>
          <p:cNvSpPr txBox="1"/>
          <p:nvPr/>
        </p:nvSpPr>
        <p:spPr>
          <a:xfrm>
            <a:off x="5470475" y="1140950"/>
            <a:ext cx="3303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500" dirty="0">
                <a:solidFill>
                  <a:schemeClr val="dk1"/>
                </a:solidFill>
              </a:rPr>
              <a:t>Quadratic Interp. with </a:t>
            </a:r>
            <a:r>
              <a:rPr lang="en-US" sz="1500" dirty="0"/>
              <a:t>look-ahead</a:t>
            </a:r>
            <a:endParaRPr lang="en-US" sz="1500" dirty="0">
              <a:solidFill>
                <a:schemeClr val="dk1"/>
              </a:solidFill>
            </a:endParaRPr>
          </a:p>
        </p:txBody>
      </p:sp>
      <p:sp>
        <p:nvSpPr>
          <p:cNvPr id="173" name="Google Shape;173;p22">
            <a:extLst>
              <a:ext uri="{FF2B5EF4-FFF2-40B4-BE49-F238E27FC236}">
                <a16:creationId xmlns:a16="http://schemas.microsoft.com/office/drawing/2014/main" id="{A5B53BFB-A704-19D7-678B-8844F817C850}"/>
              </a:ext>
            </a:extLst>
          </p:cNvPr>
          <p:cNvSpPr/>
          <p:nvPr/>
        </p:nvSpPr>
        <p:spPr>
          <a:xfrm>
            <a:off x="384021" y="1024971"/>
            <a:ext cx="4506900" cy="2279700"/>
          </a:xfrm>
          <a:prstGeom prst="roundRect">
            <a:avLst>
              <a:gd name="adj" fmla="val 10993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62E07A-9D4E-1DBA-A4DF-E1D344CAA3B6}"/>
                  </a:ext>
                </a:extLst>
              </p:cNvPr>
              <p:cNvSpPr txBox="1"/>
              <p:nvPr/>
            </p:nvSpPr>
            <p:spPr>
              <a:xfrm>
                <a:off x="4800632" y="1500620"/>
                <a:ext cx="4343368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62E07A-9D4E-1DBA-A4DF-E1D344CAA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32" y="1500620"/>
                <a:ext cx="4343368" cy="403316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Google Shape;171;p22">
            <a:extLst>
              <a:ext uri="{FF2B5EF4-FFF2-40B4-BE49-F238E27FC236}">
                <a16:creationId xmlns:a16="http://schemas.microsoft.com/office/drawing/2014/main" id="{94E2AE9A-0457-CBAB-C153-04F384F752F6}"/>
              </a:ext>
            </a:extLst>
          </p:cNvPr>
          <p:cNvSpPr/>
          <p:nvPr/>
        </p:nvSpPr>
        <p:spPr>
          <a:xfrm>
            <a:off x="5108157" y="1077619"/>
            <a:ext cx="3741858" cy="1039500"/>
          </a:xfrm>
          <a:prstGeom prst="roundRect">
            <a:avLst>
              <a:gd name="adj" fmla="val 10993"/>
            </a:avLst>
          </a:prstGeom>
          <a:solidFill>
            <a:srgbClr val="FFFFFF">
              <a:alpha val="50000"/>
            </a:srgbClr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71;p22">
            <a:extLst>
              <a:ext uri="{FF2B5EF4-FFF2-40B4-BE49-F238E27FC236}">
                <a16:creationId xmlns:a16="http://schemas.microsoft.com/office/drawing/2014/main" id="{4C53084D-A6C6-B270-337A-8E5DC8DE9FDB}"/>
              </a:ext>
            </a:extLst>
          </p:cNvPr>
          <p:cNvSpPr/>
          <p:nvPr/>
        </p:nvSpPr>
        <p:spPr>
          <a:xfrm>
            <a:off x="5124822" y="2187845"/>
            <a:ext cx="3741858" cy="1116826"/>
          </a:xfrm>
          <a:prstGeom prst="roundRect">
            <a:avLst>
              <a:gd name="adj" fmla="val 10993"/>
            </a:avLst>
          </a:prstGeom>
          <a:solidFill>
            <a:srgbClr val="FFFFFF">
              <a:alpha val="50000"/>
            </a:srgbClr>
          </a:solidFill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7965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10271</TotalTime>
  <Words>1481</Words>
  <Application>Microsoft Office PowerPoint</Application>
  <PresentationFormat>On-screen Show (16:9)</PresentationFormat>
  <Paragraphs>183</Paragraphs>
  <Slides>21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Cambria Math</vt:lpstr>
      <vt:lpstr>Simple Light</vt:lpstr>
      <vt:lpstr> Longitudinal Flow Matching for Trajectory Modeling   </vt:lpstr>
      <vt:lpstr>Standard Flow Matching</vt:lpstr>
      <vt:lpstr>The Problem</vt:lpstr>
      <vt:lpstr>The Problem</vt:lpstr>
      <vt:lpstr>The Problem</vt:lpstr>
      <vt:lpstr>The Problem</vt:lpstr>
      <vt:lpstr>Interpolative Multi-Marginal Flow Matching (IMMFM)</vt:lpstr>
      <vt:lpstr>Interpolative Multi-Marginal Flow Matching (IMMFM)</vt:lpstr>
      <vt:lpstr>Interpolative Multi-Marginal Flow Matching (IMMFM)</vt:lpstr>
      <vt:lpstr>Interpolative Multi-Marginal Flow Matching (IMMFM)</vt:lpstr>
      <vt:lpstr>Training Objective</vt:lpstr>
      <vt:lpstr>Training Objective</vt:lpstr>
      <vt:lpstr>Training Objective</vt:lpstr>
      <vt:lpstr>Training Objective</vt:lpstr>
      <vt:lpstr>Training Objective</vt:lpstr>
      <vt:lpstr>Results on Synthetic Data</vt:lpstr>
      <vt:lpstr>Motion Simulation </vt:lpstr>
      <vt:lpstr>Brain Simulation</vt:lpstr>
      <vt:lpstr>Alzheimer's patients Identification</vt:lpstr>
      <vt:lpstr>Take away</vt:lpstr>
      <vt:lpstr> Thank You !!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Mohammad Mohaiminul Islam</dc:creator>
  <cp:lastModifiedBy>Mohammad Islam</cp:lastModifiedBy>
  <cp:revision>30</cp:revision>
  <dcterms:modified xsi:type="dcterms:W3CDTF">2026-04-30T14:08:18Z</dcterms:modified>
</cp:coreProperties>
</file>